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333"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1F7088-ABF8-450F-B2FC-E550C2367E5C}" v="4" dt="2022-07-20T18:47:15.05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85174"/>
  </p:normalViewPr>
  <p:slideViewPr>
    <p:cSldViewPr snapToGrid="0" snapToObjects="1">
      <p:cViewPr varScale="1">
        <p:scale>
          <a:sx n="47" d="100"/>
          <a:sy n="47" d="100"/>
        </p:scale>
        <p:origin x="43" y="8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k V" userId="9710e0639c5d418a" providerId="LiveId" clId="{591F7088-ABF8-450F-B2FC-E550C2367E5C}"/>
    <pc:docChg chg="undo custSel modSld">
      <pc:chgData name="Jack V" userId="9710e0639c5d418a" providerId="LiveId" clId="{591F7088-ABF8-450F-B2FC-E550C2367E5C}" dt="2022-07-20T18:55:06.795" v="4870" actId="20577"/>
      <pc:docMkLst>
        <pc:docMk/>
      </pc:docMkLst>
      <pc:sldChg chg="modSp mod">
        <pc:chgData name="Jack V" userId="9710e0639c5d418a" providerId="LiveId" clId="{591F7088-ABF8-450F-B2FC-E550C2367E5C}" dt="2022-07-20T18:38:02.573" v="3822" actId="20577"/>
        <pc:sldMkLst>
          <pc:docMk/>
          <pc:sldMk cId="1630123617" sldId="274"/>
        </pc:sldMkLst>
        <pc:spChg chg="mod">
          <ac:chgData name="Jack V" userId="9710e0639c5d418a" providerId="LiveId" clId="{591F7088-ABF8-450F-B2FC-E550C2367E5C}" dt="2022-07-20T18:38:02.573" v="3822" actId="20577"/>
          <ac:spMkLst>
            <pc:docMk/>
            <pc:sldMk cId="1630123617" sldId="274"/>
            <ac:spMk id="5" creationId="{28684E62-A9F8-4E7A-AB01-78893062A1B4}"/>
          </ac:spMkLst>
        </pc:spChg>
      </pc:sldChg>
      <pc:sldChg chg="addSp modSp mod">
        <pc:chgData name="Jack V" userId="9710e0639c5d418a" providerId="LiveId" clId="{591F7088-ABF8-450F-B2FC-E550C2367E5C}" dt="2022-07-20T18:40:11.459" v="3997" actId="1076"/>
        <pc:sldMkLst>
          <pc:docMk/>
          <pc:sldMk cId="3410008520" sldId="275"/>
        </pc:sldMkLst>
        <pc:spChg chg="add mod">
          <ac:chgData name="Jack V" userId="9710e0639c5d418a" providerId="LiveId" clId="{591F7088-ABF8-450F-B2FC-E550C2367E5C}" dt="2022-07-20T18:40:04.939" v="3995" actId="1076"/>
          <ac:spMkLst>
            <pc:docMk/>
            <pc:sldMk cId="3410008520" sldId="275"/>
            <ac:spMk id="4" creationId="{9B59D62D-AB18-9958-1168-4D7B7DA57C9E}"/>
          </ac:spMkLst>
        </pc:spChg>
        <pc:spChg chg="add mod">
          <ac:chgData name="Jack V" userId="9710e0639c5d418a" providerId="LiveId" clId="{591F7088-ABF8-450F-B2FC-E550C2367E5C}" dt="2022-07-20T18:40:11.459" v="3997" actId="1076"/>
          <ac:spMkLst>
            <pc:docMk/>
            <pc:sldMk cId="3410008520" sldId="275"/>
            <ac:spMk id="7" creationId="{0E67697E-CDC7-DA94-A2CC-2BDA164A3DCD}"/>
          </ac:spMkLst>
        </pc:spChg>
        <pc:picChg chg="add mod">
          <ac:chgData name="Jack V" userId="9710e0639c5d418a" providerId="LiveId" clId="{591F7088-ABF8-450F-B2FC-E550C2367E5C}" dt="2022-07-20T18:40:07.906" v="3996" actId="1076"/>
          <ac:picMkLst>
            <pc:docMk/>
            <pc:sldMk cId="3410008520" sldId="275"/>
            <ac:picMk id="3" creationId="{6DC6EFD3-53D6-9F4D-54C0-10D404E2EA6D}"/>
          </ac:picMkLst>
        </pc:picChg>
      </pc:sldChg>
      <pc:sldChg chg="addSp modSp mod">
        <pc:chgData name="Jack V" userId="9710e0639c5d418a" providerId="LiveId" clId="{591F7088-ABF8-450F-B2FC-E550C2367E5C}" dt="2022-07-20T18:49:45.191" v="4829" actId="20577"/>
        <pc:sldMkLst>
          <pc:docMk/>
          <pc:sldMk cId="321008965" sldId="277"/>
        </pc:sldMkLst>
        <pc:spChg chg="add mod">
          <ac:chgData name="Jack V" userId="9710e0639c5d418a" providerId="LiveId" clId="{591F7088-ABF8-450F-B2FC-E550C2367E5C}" dt="2022-07-20T18:49:45.191" v="4829" actId="20577"/>
          <ac:spMkLst>
            <pc:docMk/>
            <pc:sldMk cId="321008965" sldId="277"/>
            <ac:spMk id="2" creationId="{ACADAF0D-7AEC-EDBB-F3C2-4BA88E75D8E2}"/>
          </ac:spMkLst>
        </pc:spChg>
        <pc:spChg chg="mod">
          <ac:chgData name="Jack V" userId="9710e0639c5d418a" providerId="LiveId" clId="{591F7088-ABF8-450F-B2FC-E550C2367E5C}" dt="2022-07-20T18:48:58.025" v="4801" actId="1076"/>
          <ac:spMkLst>
            <pc:docMk/>
            <pc:sldMk cId="321008965" sldId="277"/>
            <ac:spMk id="4" creationId="{3D45C363-925C-9E48-86B0-27D7D36E50D6}"/>
          </ac:spMkLst>
        </pc:spChg>
        <pc:spChg chg="mod">
          <ac:chgData name="Jack V" userId="9710e0639c5d418a" providerId="LiveId" clId="{591F7088-ABF8-450F-B2FC-E550C2367E5C}" dt="2022-07-20T18:48:58.025" v="4801" actId="1076"/>
          <ac:spMkLst>
            <pc:docMk/>
            <pc:sldMk cId="321008965" sldId="277"/>
            <ac:spMk id="8" creationId="{C7B9C153-C85C-3240-8E7E-523FBC004564}"/>
          </ac:spMkLst>
        </pc:spChg>
        <pc:spChg chg="mod">
          <ac:chgData name="Jack V" userId="9710e0639c5d418a" providerId="LiveId" clId="{591F7088-ABF8-450F-B2FC-E550C2367E5C}" dt="2022-07-20T18:48:58.025" v="4801" actId="1076"/>
          <ac:spMkLst>
            <pc:docMk/>
            <pc:sldMk cId="321008965" sldId="277"/>
            <ac:spMk id="9" creationId="{E35F289E-78B5-414E-B087-2296BBFC3903}"/>
          </ac:spMkLst>
        </pc:spChg>
        <pc:picChg chg="mod">
          <ac:chgData name="Jack V" userId="9710e0639c5d418a" providerId="LiveId" clId="{591F7088-ABF8-450F-B2FC-E550C2367E5C}" dt="2022-07-20T18:48:58.025" v="4801" actId="1076"/>
          <ac:picMkLst>
            <pc:docMk/>
            <pc:sldMk cId="321008965" sldId="277"/>
            <ac:picMk id="3" creationId="{5FC37364-A030-0946-128E-3CC572998738}"/>
          </ac:picMkLst>
        </pc:picChg>
        <pc:picChg chg="mod">
          <ac:chgData name="Jack V" userId="9710e0639c5d418a" providerId="LiveId" clId="{591F7088-ABF8-450F-B2FC-E550C2367E5C}" dt="2022-07-20T18:48:58.025" v="4801" actId="1076"/>
          <ac:picMkLst>
            <pc:docMk/>
            <pc:sldMk cId="321008965" sldId="277"/>
            <ac:picMk id="6" creationId="{802F1A2E-8820-14DE-D8D2-80391E53C31B}"/>
          </ac:picMkLst>
        </pc:picChg>
        <pc:picChg chg="add mod">
          <ac:chgData name="Jack V" userId="9710e0639c5d418a" providerId="LiveId" clId="{591F7088-ABF8-450F-B2FC-E550C2367E5C}" dt="2022-07-20T18:49:05.959" v="4803" actId="1076"/>
          <ac:picMkLst>
            <pc:docMk/>
            <pc:sldMk cId="321008965" sldId="277"/>
            <ac:picMk id="10" creationId="{C14E51C4-1F6F-5166-A5A8-C58E7EFE6297}"/>
          </ac:picMkLst>
        </pc:picChg>
      </pc:sldChg>
      <pc:sldChg chg="addSp delSp modSp mod">
        <pc:chgData name="Jack V" userId="9710e0639c5d418a" providerId="LiveId" clId="{591F7088-ABF8-450F-B2FC-E550C2367E5C}" dt="2022-07-20T18:23:03.245" v="1660" actId="1076"/>
        <pc:sldMkLst>
          <pc:docMk/>
          <pc:sldMk cId="2459446073" sldId="289"/>
        </pc:sldMkLst>
        <pc:spChg chg="mod">
          <ac:chgData name="Jack V" userId="9710e0639c5d418a" providerId="LiveId" clId="{591F7088-ABF8-450F-B2FC-E550C2367E5C}" dt="2022-07-20T18:21:54.743" v="1657" actId="27636"/>
          <ac:spMkLst>
            <pc:docMk/>
            <pc:sldMk cId="2459446073" sldId="289"/>
            <ac:spMk id="5" creationId="{1B07C49E-AFFC-EC46-8930-E4D428F5F943}"/>
          </ac:spMkLst>
        </pc:spChg>
        <pc:picChg chg="add del mod">
          <ac:chgData name="Jack V" userId="9710e0639c5d418a" providerId="LiveId" clId="{591F7088-ABF8-450F-B2FC-E550C2367E5C}" dt="2022-07-20T18:16:58.439" v="1263" actId="478"/>
          <ac:picMkLst>
            <pc:docMk/>
            <pc:sldMk cId="2459446073" sldId="289"/>
            <ac:picMk id="3" creationId="{FEFEB6BD-2B4A-EBF8-37A4-EB80E12A33BA}"/>
          </ac:picMkLst>
        </pc:picChg>
        <pc:picChg chg="add del mod">
          <ac:chgData name="Jack V" userId="9710e0639c5d418a" providerId="LiveId" clId="{591F7088-ABF8-450F-B2FC-E550C2367E5C}" dt="2022-07-20T18:16:56.071" v="1262" actId="478"/>
          <ac:picMkLst>
            <pc:docMk/>
            <pc:sldMk cId="2459446073" sldId="289"/>
            <ac:picMk id="7" creationId="{94B71AA5-616D-6404-8960-55FF4ECC70D2}"/>
          </ac:picMkLst>
        </pc:picChg>
        <pc:picChg chg="add del mod">
          <ac:chgData name="Jack V" userId="9710e0639c5d418a" providerId="LiveId" clId="{591F7088-ABF8-450F-B2FC-E550C2367E5C}" dt="2022-07-20T18:17:00.864" v="1264" actId="478"/>
          <ac:picMkLst>
            <pc:docMk/>
            <pc:sldMk cId="2459446073" sldId="289"/>
            <ac:picMk id="10" creationId="{E44EF9B5-5990-2E4E-6231-D1EE1442029F}"/>
          </ac:picMkLst>
        </pc:picChg>
        <pc:picChg chg="add mod">
          <ac:chgData name="Jack V" userId="9710e0639c5d418a" providerId="LiveId" clId="{591F7088-ABF8-450F-B2FC-E550C2367E5C}" dt="2022-07-20T18:19:58.539" v="1479" actId="1076"/>
          <ac:picMkLst>
            <pc:docMk/>
            <pc:sldMk cId="2459446073" sldId="289"/>
            <ac:picMk id="12" creationId="{66FBDBC0-3036-25A6-D899-8684CB803962}"/>
          </ac:picMkLst>
        </pc:picChg>
        <pc:picChg chg="add mod">
          <ac:chgData name="Jack V" userId="9710e0639c5d418a" providerId="LiveId" clId="{591F7088-ABF8-450F-B2FC-E550C2367E5C}" dt="2022-07-20T18:18:37.309" v="1273" actId="1076"/>
          <ac:picMkLst>
            <pc:docMk/>
            <pc:sldMk cId="2459446073" sldId="289"/>
            <ac:picMk id="14" creationId="{37A08BFF-2CAC-DCEA-1455-C3D9AA1AF4A9}"/>
          </ac:picMkLst>
        </pc:picChg>
        <pc:picChg chg="add mod">
          <ac:chgData name="Jack V" userId="9710e0639c5d418a" providerId="LiveId" clId="{591F7088-ABF8-450F-B2FC-E550C2367E5C}" dt="2022-07-20T18:23:03.245" v="1660" actId="1076"/>
          <ac:picMkLst>
            <pc:docMk/>
            <pc:sldMk cId="2459446073" sldId="289"/>
            <ac:picMk id="16" creationId="{AD7D92AF-2F30-2FBF-733E-8A3039572928}"/>
          </ac:picMkLst>
        </pc:picChg>
      </pc:sldChg>
      <pc:sldChg chg="addSp modSp mod setBg">
        <pc:chgData name="Jack V" userId="9710e0639c5d418a" providerId="LiveId" clId="{591F7088-ABF8-450F-B2FC-E550C2367E5C}" dt="2022-07-20T16:57:44.884" v="235" actId="20577"/>
        <pc:sldMkLst>
          <pc:docMk/>
          <pc:sldMk cId="981671777" sldId="296"/>
        </pc:sldMkLst>
        <pc:spChg chg="mod">
          <ac:chgData name="Jack V" userId="9710e0639c5d418a" providerId="LiveId" clId="{591F7088-ABF8-450F-B2FC-E550C2367E5C}" dt="2022-07-20T16:55:45.838" v="46" actId="20577"/>
          <ac:spMkLst>
            <pc:docMk/>
            <pc:sldMk cId="981671777" sldId="296"/>
            <ac:spMk id="2" creationId="{54176327-8CC4-4356-8BBB-DC4965CE9857}"/>
          </ac:spMkLst>
        </pc:spChg>
        <pc:spChg chg="mod ord">
          <ac:chgData name="Jack V" userId="9710e0639c5d418a" providerId="LiveId" clId="{591F7088-ABF8-450F-B2FC-E550C2367E5C}" dt="2022-07-20T16:55:29.455" v="21" actId="26606"/>
          <ac:spMkLst>
            <pc:docMk/>
            <pc:sldMk cId="981671777" sldId="296"/>
            <ac:spMk id="3" creationId="{8C82F32A-22A5-0046-9FAC-5295E4FA5A12}"/>
          </ac:spMkLst>
        </pc:spChg>
        <pc:spChg chg="mod ord">
          <ac:chgData name="Jack V" userId="9710e0639c5d418a" providerId="LiveId" clId="{591F7088-ABF8-450F-B2FC-E550C2367E5C}" dt="2022-07-20T16:56:13.330" v="52" actId="14100"/>
          <ac:spMkLst>
            <pc:docMk/>
            <pc:sldMk cId="981671777" sldId="296"/>
            <ac:spMk id="5" creationId="{85D9F803-CDBC-C74C-AF1B-2B5937D1C241}"/>
          </ac:spMkLst>
        </pc:spChg>
        <pc:spChg chg="add mod">
          <ac:chgData name="Jack V" userId="9710e0639c5d418a" providerId="LiveId" clId="{591F7088-ABF8-450F-B2FC-E550C2367E5C}" dt="2022-07-20T16:57:44.884" v="235" actId="20577"/>
          <ac:spMkLst>
            <pc:docMk/>
            <pc:sldMk cId="981671777" sldId="296"/>
            <ac:spMk id="7" creationId="{97781127-ABF2-1927-46AA-C27E4822EE18}"/>
          </ac:spMkLst>
        </pc:spChg>
        <pc:picChg chg="add mod">
          <ac:chgData name="Jack V" userId="9710e0639c5d418a" providerId="LiveId" clId="{591F7088-ABF8-450F-B2FC-E550C2367E5C}" dt="2022-07-20T16:56:19.477" v="54" actId="14100"/>
          <ac:picMkLst>
            <pc:docMk/>
            <pc:sldMk cId="981671777" sldId="296"/>
            <ac:picMk id="6" creationId="{95A6E969-9BD9-5DCA-165C-B80BA3D02803}"/>
          </ac:picMkLst>
        </pc:picChg>
      </pc:sldChg>
      <pc:sldChg chg="addSp modSp mod">
        <pc:chgData name="Jack V" userId="9710e0639c5d418a" providerId="LiveId" clId="{591F7088-ABF8-450F-B2FC-E550C2367E5C}" dt="2022-07-20T17:00:36.480" v="381" actId="20577"/>
        <pc:sldMkLst>
          <pc:docMk/>
          <pc:sldMk cId="239597884" sldId="318"/>
        </pc:sldMkLst>
        <pc:spChg chg="mod">
          <ac:chgData name="Jack V" userId="9710e0639c5d418a" providerId="LiveId" clId="{591F7088-ABF8-450F-B2FC-E550C2367E5C}" dt="2022-07-20T17:00:36.480" v="381" actId="20577"/>
          <ac:spMkLst>
            <pc:docMk/>
            <pc:sldMk cId="239597884" sldId="318"/>
            <ac:spMk id="5" creationId="{85D9F803-CDBC-C74C-AF1B-2B5937D1C241}"/>
          </ac:spMkLst>
        </pc:spChg>
        <pc:spChg chg="mod">
          <ac:chgData name="Jack V" userId="9710e0639c5d418a" providerId="LiveId" clId="{591F7088-ABF8-450F-B2FC-E550C2367E5C}" dt="2022-07-20T17:00:11.136" v="294" actId="1076"/>
          <ac:spMkLst>
            <pc:docMk/>
            <pc:sldMk cId="239597884" sldId="318"/>
            <ac:spMk id="8" creationId="{2E0ECA32-E146-40DA-85CD-9677244BC3EC}"/>
          </ac:spMkLst>
        </pc:spChg>
        <pc:picChg chg="add mod">
          <ac:chgData name="Jack V" userId="9710e0639c5d418a" providerId="LiveId" clId="{591F7088-ABF8-450F-B2FC-E550C2367E5C}" dt="2022-07-20T16:59:42.486" v="250" actId="1076"/>
          <ac:picMkLst>
            <pc:docMk/>
            <pc:sldMk cId="239597884" sldId="318"/>
            <ac:picMk id="4" creationId="{24D2F7E2-8FE3-16F0-28E6-2FEC8FF8705E}"/>
          </ac:picMkLst>
        </pc:picChg>
      </pc:sldChg>
      <pc:sldChg chg="addSp delSp modSp mod">
        <pc:chgData name="Jack V" userId="9710e0639c5d418a" providerId="LiveId" clId="{591F7088-ABF8-450F-B2FC-E550C2367E5C}" dt="2022-07-20T17:17:43.739" v="511" actId="20577"/>
        <pc:sldMkLst>
          <pc:docMk/>
          <pc:sldMk cId="232499080" sldId="319"/>
        </pc:sldMkLst>
        <pc:spChg chg="mod">
          <ac:chgData name="Jack V" userId="9710e0639c5d418a" providerId="LiveId" clId="{591F7088-ABF8-450F-B2FC-E550C2367E5C}" dt="2022-07-20T17:17:20.778" v="477" actId="20577"/>
          <ac:spMkLst>
            <pc:docMk/>
            <pc:sldMk cId="232499080" sldId="319"/>
            <ac:spMk id="5" creationId="{85D9F803-CDBC-C74C-AF1B-2B5937D1C241}"/>
          </ac:spMkLst>
        </pc:spChg>
        <pc:spChg chg="mod">
          <ac:chgData name="Jack V" userId="9710e0639c5d418a" providerId="LiveId" clId="{591F7088-ABF8-450F-B2FC-E550C2367E5C}" dt="2022-07-20T17:17:43.739" v="511" actId="20577"/>
          <ac:spMkLst>
            <pc:docMk/>
            <pc:sldMk cId="232499080" sldId="319"/>
            <ac:spMk id="8" creationId="{34C97452-C78A-4701-B8AB-ABFE63D5BEDE}"/>
          </ac:spMkLst>
        </pc:spChg>
        <pc:picChg chg="add del mod">
          <ac:chgData name="Jack V" userId="9710e0639c5d418a" providerId="LiveId" clId="{591F7088-ABF8-450F-B2FC-E550C2367E5C}" dt="2022-07-20T17:16:25.781" v="389" actId="478"/>
          <ac:picMkLst>
            <pc:docMk/>
            <pc:sldMk cId="232499080" sldId="319"/>
            <ac:picMk id="4" creationId="{AC4481BF-8B56-D9E3-07F7-9C96D0D2AC8B}"/>
          </ac:picMkLst>
        </pc:picChg>
        <pc:picChg chg="add mod">
          <ac:chgData name="Jack V" userId="9710e0639c5d418a" providerId="LiveId" clId="{591F7088-ABF8-450F-B2FC-E550C2367E5C}" dt="2022-07-20T17:16:48.292" v="396" actId="14100"/>
          <ac:picMkLst>
            <pc:docMk/>
            <pc:sldMk cId="232499080" sldId="319"/>
            <ac:picMk id="7" creationId="{86E13DCF-9FD5-BD81-3EBD-ABEA7D108132}"/>
          </ac:picMkLst>
        </pc:picChg>
      </pc:sldChg>
      <pc:sldChg chg="addSp modSp mod">
        <pc:chgData name="Jack V" userId="9710e0639c5d418a" providerId="LiveId" clId="{591F7088-ABF8-450F-B2FC-E550C2367E5C}" dt="2022-07-20T18:26:46.409" v="2044" actId="1076"/>
        <pc:sldMkLst>
          <pc:docMk/>
          <pc:sldMk cId="3645034231" sldId="320"/>
        </pc:sldMkLst>
        <pc:spChg chg="mod">
          <ac:chgData name="Jack V" userId="9710e0639c5d418a" providerId="LiveId" clId="{591F7088-ABF8-450F-B2FC-E550C2367E5C}" dt="2022-07-20T18:26:43.654" v="2043" actId="14100"/>
          <ac:spMkLst>
            <pc:docMk/>
            <pc:sldMk cId="3645034231" sldId="320"/>
            <ac:spMk id="5" creationId="{1B07C49E-AFFC-EC46-8930-E4D428F5F943}"/>
          </ac:spMkLst>
        </pc:spChg>
        <pc:picChg chg="add mod">
          <ac:chgData name="Jack V" userId="9710e0639c5d418a" providerId="LiveId" clId="{591F7088-ABF8-450F-B2FC-E550C2367E5C}" dt="2022-07-20T18:26:46.409" v="2044" actId="1076"/>
          <ac:picMkLst>
            <pc:docMk/>
            <pc:sldMk cId="3645034231" sldId="320"/>
            <ac:picMk id="3" creationId="{371D9C57-6D37-5198-BAFB-C9E4042A686B}"/>
          </ac:picMkLst>
        </pc:picChg>
      </pc:sldChg>
      <pc:sldChg chg="addSp modSp mod">
        <pc:chgData name="Jack V" userId="9710e0639c5d418a" providerId="LiveId" clId="{591F7088-ABF8-450F-B2FC-E550C2367E5C}" dt="2022-07-20T17:28:30.482" v="770" actId="20577"/>
        <pc:sldMkLst>
          <pc:docMk/>
          <pc:sldMk cId="700132931" sldId="322"/>
        </pc:sldMkLst>
        <pc:spChg chg="mod">
          <ac:chgData name="Jack V" userId="9710e0639c5d418a" providerId="LiveId" clId="{591F7088-ABF8-450F-B2FC-E550C2367E5C}" dt="2022-07-20T17:28:30.482" v="770" actId="20577"/>
          <ac:spMkLst>
            <pc:docMk/>
            <pc:sldMk cId="700132931" sldId="322"/>
            <ac:spMk id="5" creationId="{85D9F803-CDBC-C74C-AF1B-2B5937D1C241}"/>
          </ac:spMkLst>
        </pc:spChg>
        <pc:spChg chg="mod">
          <ac:chgData name="Jack V" userId="9710e0639c5d418a" providerId="LiveId" clId="{591F7088-ABF8-450F-B2FC-E550C2367E5C}" dt="2022-07-20T17:26:12.829" v="547" actId="20577"/>
          <ac:spMkLst>
            <pc:docMk/>
            <pc:sldMk cId="700132931" sldId="322"/>
            <ac:spMk id="8" creationId="{9456A072-47A6-4424-9ABE-F398119040DD}"/>
          </ac:spMkLst>
        </pc:spChg>
        <pc:picChg chg="add mod">
          <ac:chgData name="Jack V" userId="9710e0639c5d418a" providerId="LiveId" clId="{591F7088-ABF8-450F-B2FC-E550C2367E5C}" dt="2022-07-20T17:27:10.341" v="551" actId="1076"/>
          <ac:picMkLst>
            <pc:docMk/>
            <pc:sldMk cId="700132931" sldId="322"/>
            <ac:picMk id="4" creationId="{A07E42DA-898B-49A0-7E7F-13EE182262D7}"/>
          </ac:picMkLst>
        </pc:picChg>
      </pc:sldChg>
      <pc:sldChg chg="addSp modSp mod">
        <pc:chgData name="Jack V" userId="9710e0639c5d418a" providerId="LiveId" clId="{591F7088-ABF8-450F-B2FC-E550C2367E5C}" dt="2022-07-20T18:55:06.795" v="4870" actId="20577"/>
        <pc:sldMkLst>
          <pc:docMk/>
          <pc:sldMk cId="1866160706" sldId="323"/>
        </pc:sldMkLst>
        <pc:spChg chg="mod">
          <ac:chgData name="Jack V" userId="9710e0639c5d418a" providerId="LiveId" clId="{591F7088-ABF8-450F-B2FC-E550C2367E5C}" dt="2022-07-20T17:33:34.242" v="934" actId="255"/>
          <ac:spMkLst>
            <pc:docMk/>
            <pc:sldMk cId="1866160706" sldId="323"/>
            <ac:spMk id="5" creationId="{85D9F803-CDBC-C74C-AF1B-2B5937D1C241}"/>
          </ac:spMkLst>
        </pc:spChg>
        <pc:spChg chg="mod">
          <ac:chgData name="Jack V" userId="9710e0639c5d418a" providerId="LiveId" clId="{591F7088-ABF8-450F-B2FC-E550C2367E5C}" dt="2022-07-20T18:55:06.795" v="4870" actId="20577"/>
          <ac:spMkLst>
            <pc:docMk/>
            <pc:sldMk cId="1866160706" sldId="323"/>
            <ac:spMk id="8" creationId="{4EF94599-779E-457E-B57B-6063EBF7A840}"/>
          </ac:spMkLst>
        </pc:spChg>
        <pc:picChg chg="add mod">
          <ac:chgData name="Jack V" userId="9710e0639c5d418a" providerId="LiveId" clId="{591F7088-ABF8-450F-B2FC-E550C2367E5C}" dt="2022-07-20T17:33:41.052" v="935" actId="1076"/>
          <ac:picMkLst>
            <pc:docMk/>
            <pc:sldMk cId="1866160706" sldId="323"/>
            <ac:picMk id="4" creationId="{E9FC9A0C-467E-7344-B0F1-9A1A6FCA4CAD}"/>
          </ac:picMkLst>
        </pc:picChg>
      </pc:sldChg>
      <pc:sldChg chg="addSp modSp mod">
        <pc:chgData name="Jack V" userId="9710e0639c5d418a" providerId="LiveId" clId="{591F7088-ABF8-450F-B2FC-E550C2367E5C}" dt="2022-07-20T17:40:23.231" v="1249" actId="27636"/>
        <pc:sldMkLst>
          <pc:docMk/>
          <pc:sldMk cId="252359608" sldId="324"/>
        </pc:sldMkLst>
        <pc:spChg chg="mod">
          <ac:chgData name="Jack V" userId="9710e0639c5d418a" providerId="LiveId" clId="{591F7088-ABF8-450F-B2FC-E550C2367E5C}" dt="2022-07-20T17:39:39.226" v="1197" actId="6549"/>
          <ac:spMkLst>
            <pc:docMk/>
            <pc:sldMk cId="252359608" sldId="324"/>
            <ac:spMk id="5" creationId="{85D9F803-CDBC-C74C-AF1B-2B5937D1C241}"/>
          </ac:spMkLst>
        </pc:spChg>
        <pc:spChg chg="mod">
          <ac:chgData name="Jack V" userId="9710e0639c5d418a" providerId="LiveId" clId="{591F7088-ABF8-450F-B2FC-E550C2367E5C}" dt="2022-07-20T17:40:23.231" v="1249" actId="27636"/>
          <ac:spMkLst>
            <pc:docMk/>
            <pc:sldMk cId="252359608" sldId="324"/>
            <ac:spMk id="12" creationId="{4D271BF5-BAA1-4CEB-A575-76A097FABBBA}"/>
          </ac:spMkLst>
        </pc:spChg>
        <pc:picChg chg="add mod">
          <ac:chgData name="Jack V" userId="9710e0639c5d418a" providerId="LiveId" clId="{591F7088-ABF8-450F-B2FC-E550C2367E5C}" dt="2022-07-20T17:36:41.696" v="946" actId="1076"/>
          <ac:picMkLst>
            <pc:docMk/>
            <pc:sldMk cId="252359608" sldId="324"/>
            <ac:picMk id="4" creationId="{C0016CE4-4575-9467-5EDA-BF66369BA560}"/>
          </ac:picMkLst>
        </pc:picChg>
        <pc:picChg chg="add mod">
          <ac:chgData name="Jack V" userId="9710e0639c5d418a" providerId="LiveId" clId="{591F7088-ABF8-450F-B2FC-E550C2367E5C}" dt="2022-07-20T17:36:54.633" v="951" actId="1076"/>
          <ac:picMkLst>
            <pc:docMk/>
            <pc:sldMk cId="252359608" sldId="324"/>
            <ac:picMk id="7" creationId="{D9DA3C2A-88EC-537B-6F8B-D5915781A22F}"/>
          </ac:picMkLst>
        </pc:picChg>
      </pc:sldChg>
      <pc:sldChg chg="modSp mod">
        <pc:chgData name="Jack V" userId="9710e0639c5d418a" providerId="LiveId" clId="{591F7088-ABF8-450F-B2FC-E550C2367E5C}" dt="2022-07-20T16:52:04.016" v="18" actId="20577"/>
        <pc:sldMkLst>
          <pc:docMk/>
          <pc:sldMk cId="1277611629" sldId="327"/>
        </pc:sldMkLst>
        <pc:spChg chg="mod">
          <ac:chgData name="Jack V" userId="9710e0639c5d418a" providerId="LiveId" clId="{591F7088-ABF8-450F-B2FC-E550C2367E5C}" dt="2022-07-20T16:52:04.016" v="18" actId="20577"/>
          <ac:spMkLst>
            <pc:docMk/>
            <pc:sldMk cId="1277611629" sldId="327"/>
            <ac:spMk id="6" creationId="{2C36AF9D-A911-994B-90EA-013D4CDA5604}"/>
          </ac:spMkLst>
        </pc:spChg>
      </pc:sldChg>
      <pc:sldChg chg="modSp mod">
        <pc:chgData name="Jack V" userId="9710e0639c5d418a" providerId="LiveId" clId="{591F7088-ABF8-450F-B2FC-E550C2367E5C}" dt="2022-07-20T18:43:21.455" v="4311" actId="20577"/>
        <pc:sldMkLst>
          <pc:docMk/>
          <pc:sldMk cId="1980221439" sldId="331"/>
        </pc:sldMkLst>
        <pc:spChg chg="mod">
          <ac:chgData name="Jack V" userId="9710e0639c5d418a" providerId="LiveId" clId="{591F7088-ABF8-450F-B2FC-E550C2367E5C}" dt="2022-07-20T18:43:21.455" v="4311" actId="20577"/>
          <ac:spMkLst>
            <pc:docMk/>
            <pc:sldMk cId="1980221439" sldId="331"/>
            <ac:spMk id="10" creationId="{79EF1473-3ADD-43F1-A495-57AAB7FD902F}"/>
          </ac:spMkLst>
        </pc:spChg>
      </pc:sldChg>
      <pc:sldChg chg="modSp mod">
        <pc:chgData name="Jack V" userId="9710e0639c5d418a" providerId="LiveId" clId="{591F7088-ABF8-450F-B2FC-E550C2367E5C}" dt="2022-07-20T18:45:24.977" v="4658" actId="20577"/>
        <pc:sldMkLst>
          <pc:docMk/>
          <pc:sldMk cId="2560061391" sldId="332"/>
        </pc:sldMkLst>
        <pc:spChg chg="mod">
          <ac:chgData name="Jack V" userId="9710e0639c5d418a" providerId="LiveId" clId="{591F7088-ABF8-450F-B2FC-E550C2367E5C}" dt="2022-07-20T18:45:24.977" v="4658" actId="20577"/>
          <ac:spMkLst>
            <pc:docMk/>
            <pc:sldMk cId="2560061391" sldId="332"/>
            <ac:spMk id="5" creationId="{8E999A1B-8752-489F-A63B-EA2F60186B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1-01-01"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Jack Vance</a:t>
            </a:r>
          </a:p>
          <a:p>
            <a:r>
              <a:rPr lang="en-US" dirty="0">
                <a:solidFill>
                  <a:schemeClr val="bg2"/>
                </a:solidFill>
                <a:latin typeface="Abadi" panose="020B0604020104020204" pitchFamily="34" charset="0"/>
                <a:ea typeface="SF Pro" pitchFamily="2" charset="0"/>
                <a:cs typeface="SF Pro" pitchFamily="2" charset="0"/>
              </a:rPr>
              <a:t>7/22/2022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99269"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pPr lvl="1"/>
            <a:r>
              <a:rPr lang="en-US" sz="1800" dirty="0">
                <a:solidFill>
                  <a:schemeClr val="accent3">
                    <a:lumMod val="25000"/>
                  </a:schemeClr>
                </a:solidFill>
                <a:latin typeface="Abadi" panose="020B0604020104020204" pitchFamily="34" charset="0"/>
              </a:rPr>
              <a:t>Only change at this stage is addition of a column to represent good/bad landing outcomes. 0=bad, 1=good.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pPr lvl="1"/>
            <a:r>
              <a:rPr lang="en-US" sz="1800" dirty="0">
                <a:solidFill>
                  <a:schemeClr val="accent3">
                    <a:lumMod val="25000"/>
                  </a:schemeClr>
                </a:solidFill>
                <a:latin typeface="Abadi" panose="020B0604020104020204" pitchFamily="34" charset="0"/>
              </a:rPr>
              <a:t>https://github.com/JackVance/coursera-ML-capstone/blob/main/labs-jupyter-spacex-Data%20wrangling.ipynb</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7" name="Slide Number Placeholder 5">
            <a:extLst>
              <a:ext uri="{FF2B5EF4-FFF2-40B4-BE49-F238E27FC236}">
                <a16:creationId xmlns:a16="http://schemas.microsoft.com/office/drawing/2014/main" id="{69AD0F9C-6817-FA24-4BDE-1F9362AA1FD8}"/>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10</a:t>
            </a:fld>
            <a:endParaRPr lang="en-US"/>
          </a:p>
        </p:txBody>
      </p:sp>
      <p:sp>
        <p:nvSpPr>
          <p:cNvPr id="17" name="Slide Number Placeholder 5">
            <a:extLst>
              <a:ext uri="{FF2B5EF4-FFF2-40B4-BE49-F238E27FC236}">
                <a16:creationId xmlns:a16="http://schemas.microsoft.com/office/drawing/2014/main" id="{6FC7A033-721E-E9A9-2823-3B5ACBF692D4}"/>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10</a:t>
            </a:fld>
            <a:endParaRPr lang="en-US"/>
          </a:p>
        </p:txBody>
      </p:sp>
      <p:sp>
        <p:nvSpPr>
          <p:cNvPr id="18" name="Content Placeholder 4">
            <a:extLst>
              <a:ext uri="{FF2B5EF4-FFF2-40B4-BE49-F238E27FC236}">
                <a16:creationId xmlns:a16="http://schemas.microsoft.com/office/drawing/2014/main" id="{FDE50ED1-8C69-56E4-FF91-B52812B8C3FC}"/>
              </a:ext>
            </a:extLst>
          </p:cNvPr>
          <p:cNvSpPr txBox="1">
            <a:spLocks/>
          </p:cNvSpPr>
          <p:nvPr/>
        </p:nvSpPr>
        <p:spPr>
          <a:xfrm>
            <a:off x="5910261" y="1792288"/>
            <a:ext cx="6116787" cy="501192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19" name="TextBox 18">
            <a:extLst>
              <a:ext uri="{FF2B5EF4-FFF2-40B4-BE49-F238E27FC236}">
                <a16:creationId xmlns:a16="http://schemas.microsoft.com/office/drawing/2014/main" id="{05F28EAB-C164-8315-3AB1-EDA56A0822C4}"/>
              </a:ext>
            </a:extLst>
          </p:cNvPr>
          <p:cNvSpPr txBox="1"/>
          <p:nvPr/>
        </p:nvSpPr>
        <p:spPr>
          <a:xfrm>
            <a:off x="6015318" y="1965066"/>
            <a:ext cx="4086113" cy="646331"/>
          </a:xfrm>
          <a:prstGeom prst="rect">
            <a:avLst/>
          </a:prstGeom>
          <a:noFill/>
          <a:ln>
            <a:solidFill>
              <a:schemeClr val="tx1"/>
            </a:solidFill>
          </a:ln>
        </p:spPr>
        <p:txBody>
          <a:bodyPr wrap="square" rtlCol="0">
            <a:spAutoFit/>
          </a:bodyPr>
          <a:lstStyle/>
          <a:p>
            <a:r>
              <a:rPr lang="en-US" dirty="0"/>
              <a:t>Use </a:t>
            </a:r>
            <a:r>
              <a:rPr lang="en-US" dirty="0" err="1"/>
              <a:t>BeautifulSoup</a:t>
            </a:r>
            <a:r>
              <a:rPr lang="en-US" dirty="0"/>
              <a:t> to get parsing of html from Wikipedia page </a:t>
            </a:r>
          </a:p>
        </p:txBody>
      </p:sp>
      <p:sp>
        <p:nvSpPr>
          <p:cNvPr id="20" name="TextBox 19">
            <a:extLst>
              <a:ext uri="{FF2B5EF4-FFF2-40B4-BE49-F238E27FC236}">
                <a16:creationId xmlns:a16="http://schemas.microsoft.com/office/drawing/2014/main" id="{6389BCDF-195F-3646-D815-2AA5EA3E8BFF}"/>
              </a:ext>
            </a:extLst>
          </p:cNvPr>
          <p:cNvSpPr txBox="1"/>
          <p:nvPr/>
        </p:nvSpPr>
        <p:spPr>
          <a:xfrm>
            <a:off x="7630758" y="2963295"/>
            <a:ext cx="4396290" cy="1754326"/>
          </a:xfrm>
          <a:prstGeom prst="rect">
            <a:avLst/>
          </a:prstGeom>
          <a:noFill/>
          <a:ln>
            <a:solidFill>
              <a:schemeClr val="tx1"/>
            </a:solidFill>
          </a:ln>
        </p:spPr>
        <p:txBody>
          <a:bodyPr wrap="square" rtlCol="0">
            <a:spAutoFit/>
          </a:bodyPr>
          <a:lstStyle/>
          <a:p>
            <a:r>
              <a:rPr lang="en-US" dirty="0"/>
              <a:t>Exploratory Data Analysis was performed to investigate data:</a:t>
            </a:r>
          </a:p>
          <a:p>
            <a:r>
              <a:rPr lang="en-US" dirty="0"/>
              <a:t>	-# of Launches by Launch Site</a:t>
            </a:r>
          </a:p>
          <a:p>
            <a:r>
              <a:rPr lang="en-US" dirty="0"/>
              <a:t>	-# and % of Orbit types</a:t>
            </a:r>
          </a:p>
          <a:p>
            <a:r>
              <a:rPr lang="en-US" dirty="0"/>
              <a:t>	-# and % of Mission Outcome by 		Orbit type</a:t>
            </a:r>
          </a:p>
        </p:txBody>
      </p:sp>
      <p:sp>
        <p:nvSpPr>
          <p:cNvPr id="21" name="TextBox 20">
            <a:extLst>
              <a:ext uri="{FF2B5EF4-FFF2-40B4-BE49-F238E27FC236}">
                <a16:creationId xmlns:a16="http://schemas.microsoft.com/office/drawing/2014/main" id="{E07B1EB6-04BD-A82E-0476-9B3764F24E5D}"/>
              </a:ext>
            </a:extLst>
          </p:cNvPr>
          <p:cNvSpPr txBox="1"/>
          <p:nvPr/>
        </p:nvSpPr>
        <p:spPr>
          <a:xfrm>
            <a:off x="6015318" y="4852127"/>
            <a:ext cx="4086113" cy="923330"/>
          </a:xfrm>
          <a:prstGeom prst="rect">
            <a:avLst/>
          </a:prstGeom>
          <a:noFill/>
          <a:ln>
            <a:solidFill>
              <a:schemeClr val="tx1"/>
            </a:solidFill>
          </a:ln>
        </p:spPr>
        <p:txBody>
          <a:bodyPr wrap="square" rtlCol="0">
            <a:spAutoFit/>
          </a:bodyPr>
          <a:lstStyle/>
          <a:p>
            <a:r>
              <a:rPr lang="en-US" dirty="0"/>
              <a:t>Add binary/</a:t>
            </a:r>
            <a:r>
              <a:rPr lang="en-US" dirty="0" err="1"/>
              <a:t>boolean</a:t>
            </a:r>
            <a:r>
              <a:rPr lang="en-US" dirty="0"/>
              <a:t> label (0/1) to represent bad/good (respectively) landing outcomes, to new “Class” column. </a:t>
            </a:r>
          </a:p>
        </p:txBody>
      </p:sp>
      <p:sp>
        <p:nvSpPr>
          <p:cNvPr id="22" name="TextBox 21">
            <a:extLst>
              <a:ext uri="{FF2B5EF4-FFF2-40B4-BE49-F238E27FC236}">
                <a16:creationId xmlns:a16="http://schemas.microsoft.com/office/drawing/2014/main" id="{9312E2D0-ADF5-47C8-BA66-B83E33181ACC}"/>
              </a:ext>
            </a:extLst>
          </p:cNvPr>
          <p:cNvSpPr txBox="1"/>
          <p:nvPr/>
        </p:nvSpPr>
        <p:spPr>
          <a:xfrm>
            <a:off x="6936889" y="6104045"/>
            <a:ext cx="4086113" cy="646331"/>
          </a:xfrm>
          <a:prstGeom prst="rect">
            <a:avLst/>
          </a:prstGeom>
          <a:noFill/>
          <a:ln>
            <a:solidFill>
              <a:schemeClr val="tx1"/>
            </a:solidFill>
          </a:ln>
        </p:spPr>
        <p:txBody>
          <a:bodyPr wrap="square" rtlCol="0">
            <a:spAutoFit/>
          </a:bodyPr>
          <a:lstStyle/>
          <a:p>
            <a:r>
              <a:rPr lang="en-US" dirty="0"/>
              <a:t>Save new pandas </a:t>
            </a:r>
            <a:r>
              <a:rPr lang="en-US" dirty="0" err="1"/>
              <a:t>dataframe</a:t>
            </a:r>
            <a:r>
              <a:rPr lang="en-US" dirty="0"/>
              <a:t> object to .csv</a:t>
            </a:r>
          </a:p>
          <a:p>
            <a:r>
              <a:rPr lang="en-US" dirty="0"/>
              <a:t>(“dataset_part_2.csv”)</a:t>
            </a:r>
          </a:p>
        </p:txBody>
      </p:sp>
      <p:cxnSp>
        <p:nvCxnSpPr>
          <p:cNvPr id="23" name="Straight Arrow Connector 22">
            <a:extLst>
              <a:ext uri="{FF2B5EF4-FFF2-40B4-BE49-F238E27FC236}">
                <a16:creationId xmlns:a16="http://schemas.microsoft.com/office/drawing/2014/main" id="{1FF4B61C-065A-0162-2D00-7B0735DFA726}"/>
              </a:ext>
            </a:extLst>
          </p:cNvPr>
          <p:cNvCxnSpPr/>
          <p:nvPr/>
        </p:nvCxnSpPr>
        <p:spPr>
          <a:xfrm>
            <a:off x="6341633" y="2710927"/>
            <a:ext cx="1165412" cy="5755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D168B69-0FEB-AADA-C316-F88D1E7E0348}"/>
              </a:ext>
            </a:extLst>
          </p:cNvPr>
          <p:cNvCxnSpPr>
            <a:cxnSpLocks/>
          </p:cNvCxnSpPr>
          <p:nvPr/>
        </p:nvCxnSpPr>
        <p:spPr>
          <a:xfrm flipH="1">
            <a:off x="6207162" y="2834640"/>
            <a:ext cx="37652" cy="18180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61045A4A-7678-D3EF-4F9B-6723CA9877BB}"/>
              </a:ext>
            </a:extLst>
          </p:cNvPr>
          <p:cNvCxnSpPr>
            <a:cxnSpLocks/>
          </p:cNvCxnSpPr>
          <p:nvPr/>
        </p:nvCxnSpPr>
        <p:spPr>
          <a:xfrm>
            <a:off x="6207162" y="5922085"/>
            <a:ext cx="580913" cy="4625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1637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7130" y="978946"/>
            <a:ext cx="10783703" cy="5755341"/>
          </a:xfrm>
          <a:prstGeom prst="rect">
            <a:avLst/>
          </a:prstGeom>
        </p:spPr>
        <p:txBody>
          <a:bodyPr lIns="91440" tIns="45720" rIns="91440" bIns="45720" anchor="t"/>
          <a:lstStyle/>
          <a:p>
            <a:pPr>
              <a:lnSpc>
                <a:spcPct val="100000"/>
              </a:lnSpc>
              <a:spcBef>
                <a:spcPts val="1400"/>
              </a:spcBef>
            </a:pPr>
            <a:r>
              <a:rPr lang="en-US" sz="1200" b="1" dirty="0">
                <a:solidFill>
                  <a:schemeClr val="accent3">
                    <a:lumMod val="25000"/>
                  </a:schemeClr>
                </a:solidFill>
                <a:latin typeface="Abadi"/>
              </a:rPr>
              <a:t>Summarize what charts were plotted and why you used those charts</a:t>
            </a:r>
          </a:p>
          <a:p>
            <a:pPr lvl="1">
              <a:lnSpc>
                <a:spcPct val="100000"/>
              </a:lnSpc>
              <a:spcBef>
                <a:spcPts val="1400"/>
              </a:spcBef>
            </a:pPr>
            <a:r>
              <a:rPr lang="en-US" sz="1200" dirty="0">
                <a:solidFill>
                  <a:schemeClr val="accent3">
                    <a:lumMod val="25000"/>
                  </a:schemeClr>
                </a:solidFill>
                <a:latin typeface="Abadi"/>
              </a:rPr>
              <a:t>Payload Mass vs Flight Number vs Class/Landing Outcome (color-coded)</a:t>
            </a:r>
          </a:p>
          <a:p>
            <a:pPr lvl="2">
              <a:lnSpc>
                <a:spcPct val="100000"/>
              </a:lnSpc>
              <a:spcBef>
                <a:spcPts val="1400"/>
              </a:spcBef>
            </a:pPr>
            <a:r>
              <a:rPr lang="en-US" sz="1200" dirty="0">
                <a:solidFill>
                  <a:schemeClr val="accent3">
                    <a:lumMod val="25000"/>
                  </a:schemeClr>
                </a:solidFill>
                <a:latin typeface="Abadi"/>
              </a:rPr>
              <a:t>Illustrates how Payload Mass changes with Flight number, and how both affect Landing Outcome</a:t>
            </a:r>
          </a:p>
          <a:p>
            <a:pPr lvl="1">
              <a:lnSpc>
                <a:spcPct val="100000"/>
              </a:lnSpc>
              <a:spcBef>
                <a:spcPts val="1400"/>
              </a:spcBef>
            </a:pPr>
            <a:r>
              <a:rPr lang="en-US" sz="1200" dirty="0">
                <a:solidFill>
                  <a:schemeClr val="accent3">
                    <a:lumMod val="25000"/>
                  </a:schemeClr>
                </a:solidFill>
                <a:latin typeface="Abadi"/>
              </a:rPr>
              <a:t>Launch Site vs Flight Number vs Landing Outcome (color-coded)</a:t>
            </a:r>
          </a:p>
          <a:p>
            <a:pPr lvl="2">
              <a:lnSpc>
                <a:spcPct val="100000"/>
              </a:lnSpc>
              <a:spcBef>
                <a:spcPts val="1400"/>
              </a:spcBef>
            </a:pPr>
            <a:r>
              <a:rPr lang="en-US" sz="1200" dirty="0">
                <a:solidFill>
                  <a:schemeClr val="accent3">
                    <a:lumMod val="25000"/>
                  </a:schemeClr>
                </a:solidFill>
                <a:latin typeface="Abadi"/>
              </a:rPr>
              <a:t>Illustrates how Launch Sites varied with Flight Number, and how they relate to Landing Outcome</a:t>
            </a:r>
          </a:p>
          <a:p>
            <a:pPr lvl="1">
              <a:lnSpc>
                <a:spcPct val="100000"/>
              </a:lnSpc>
              <a:spcBef>
                <a:spcPts val="1400"/>
              </a:spcBef>
            </a:pPr>
            <a:r>
              <a:rPr lang="en-US" sz="1200" dirty="0">
                <a:solidFill>
                  <a:schemeClr val="accent3">
                    <a:lumMod val="25000"/>
                  </a:schemeClr>
                </a:solidFill>
                <a:latin typeface="Abadi"/>
              </a:rPr>
              <a:t>Launch Site vs Payload Mass vs Landing Outcome (color-coded)</a:t>
            </a:r>
          </a:p>
          <a:p>
            <a:pPr lvl="2">
              <a:lnSpc>
                <a:spcPct val="100000"/>
              </a:lnSpc>
              <a:spcBef>
                <a:spcPts val="1400"/>
              </a:spcBef>
            </a:pPr>
            <a:r>
              <a:rPr lang="en-US" sz="1200" dirty="0">
                <a:solidFill>
                  <a:schemeClr val="accent3">
                    <a:lumMod val="25000"/>
                  </a:schemeClr>
                </a:solidFill>
                <a:latin typeface="Abadi"/>
              </a:rPr>
              <a:t>Illustrates how different Launch Sites tend to see different payload masses and/or limits, and related mission outcomes</a:t>
            </a:r>
          </a:p>
          <a:p>
            <a:pPr lvl="1">
              <a:lnSpc>
                <a:spcPct val="100000"/>
              </a:lnSpc>
              <a:spcBef>
                <a:spcPts val="1400"/>
              </a:spcBef>
            </a:pPr>
            <a:r>
              <a:rPr lang="en-US" sz="1200" dirty="0">
                <a:solidFill>
                  <a:schemeClr val="accent3">
                    <a:lumMod val="25000"/>
                  </a:schemeClr>
                </a:solidFill>
                <a:latin typeface="Abadi"/>
              </a:rPr>
              <a:t>Landing Outcome vs Orbit type </a:t>
            </a:r>
          </a:p>
          <a:p>
            <a:pPr lvl="2">
              <a:lnSpc>
                <a:spcPct val="100000"/>
              </a:lnSpc>
              <a:spcBef>
                <a:spcPts val="1400"/>
              </a:spcBef>
            </a:pPr>
            <a:r>
              <a:rPr lang="en-US" sz="800" dirty="0">
                <a:solidFill>
                  <a:schemeClr val="accent3">
                    <a:lumMod val="25000"/>
                  </a:schemeClr>
                </a:solidFill>
                <a:latin typeface="Abadi"/>
              </a:rPr>
              <a:t>Illustrates how Landing Outcomes correlate with Orbit types</a:t>
            </a:r>
          </a:p>
          <a:p>
            <a:pPr lvl="1">
              <a:lnSpc>
                <a:spcPct val="100000"/>
              </a:lnSpc>
              <a:spcBef>
                <a:spcPts val="1400"/>
              </a:spcBef>
            </a:pPr>
            <a:r>
              <a:rPr lang="en-US" sz="1200" dirty="0">
                <a:solidFill>
                  <a:schemeClr val="accent3">
                    <a:lumMod val="25000"/>
                  </a:schemeClr>
                </a:solidFill>
                <a:latin typeface="Abadi"/>
              </a:rPr>
              <a:t>Orbit type vs Flight Number vs Landing Outcome (color-coded)</a:t>
            </a:r>
          </a:p>
          <a:p>
            <a:pPr lvl="2">
              <a:lnSpc>
                <a:spcPct val="100000"/>
              </a:lnSpc>
              <a:spcBef>
                <a:spcPts val="1400"/>
              </a:spcBef>
            </a:pPr>
            <a:r>
              <a:rPr lang="en-US" sz="800" dirty="0">
                <a:solidFill>
                  <a:schemeClr val="accent3">
                    <a:lumMod val="25000"/>
                  </a:schemeClr>
                </a:solidFill>
                <a:latin typeface="Abadi"/>
              </a:rPr>
              <a:t>Illustrates how Orbit types vary with flight number, and how both relate to Landing Outcome</a:t>
            </a:r>
          </a:p>
          <a:p>
            <a:pPr lvl="1">
              <a:lnSpc>
                <a:spcPct val="100000"/>
              </a:lnSpc>
              <a:spcBef>
                <a:spcPts val="1400"/>
              </a:spcBef>
            </a:pPr>
            <a:r>
              <a:rPr lang="en-US" sz="1200" dirty="0">
                <a:solidFill>
                  <a:schemeClr val="accent3">
                    <a:lumMod val="25000"/>
                  </a:schemeClr>
                </a:solidFill>
                <a:latin typeface="Abadi"/>
              </a:rPr>
              <a:t>Orbit type vs Payload Mass vs Landing Outcome (color-coded)</a:t>
            </a:r>
          </a:p>
          <a:p>
            <a:pPr lvl="2">
              <a:lnSpc>
                <a:spcPct val="100000"/>
              </a:lnSpc>
              <a:spcBef>
                <a:spcPts val="1400"/>
              </a:spcBef>
            </a:pPr>
            <a:r>
              <a:rPr lang="en-US" sz="800" dirty="0">
                <a:solidFill>
                  <a:schemeClr val="accent3">
                    <a:lumMod val="25000"/>
                  </a:schemeClr>
                </a:solidFill>
                <a:latin typeface="Abadi"/>
              </a:rPr>
              <a:t>Illustrates how Orbit types relate to payload mass and correlate with landing outcome</a:t>
            </a:r>
          </a:p>
          <a:p>
            <a:pPr lvl="1">
              <a:lnSpc>
                <a:spcPct val="100000"/>
              </a:lnSpc>
              <a:spcBef>
                <a:spcPts val="1400"/>
              </a:spcBef>
            </a:pPr>
            <a:r>
              <a:rPr lang="en-US" sz="1200" dirty="0">
                <a:solidFill>
                  <a:schemeClr val="accent3">
                    <a:lumMod val="25000"/>
                  </a:schemeClr>
                </a:solidFill>
                <a:latin typeface="Abadi"/>
              </a:rPr>
              <a:t>Landing Outcome vs Year</a:t>
            </a:r>
          </a:p>
          <a:p>
            <a:pPr lvl="2">
              <a:lnSpc>
                <a:spcPct val="100000"/>
              </a:lnSpc>
              <a:spcBef>
                <a:spcPts val="1400"/>
              </a:spcBef>
            </a:pPr>
            <a:r>
              <a:rPr lang="en-US" sz="800" dirty="0">
                <a:solidFill>
                  <a:schemeClr val="accent3">
                    <a:lumMod val="25000"/>
                  </a:schemeClr>
                </a:solidFill>
                <a:latin typeface="Abadi"/>
              </a:rPr>
              <a:t>Illustrates how landing outcome success rate improves over time</a:t>
            </a:r>
          </a:p>
          <a:p>
            <a:pPr>
              <a:lnSpc>
                <a:spcPct val="100000"/>
              </a:lnSpc>
              <a:spcBef>
                <a:spcPts val="1400"/>
              </a:spcBef>
            </a:pPr>
            <a:r>
              <a:rPr lang="en-US" sz="1200" b="1" dirty="0">
                <a:solidFill>
                  <a:schemeClr val="accent3">
                    <a:lumMod val="25000"/>
                  </a:schemeClr>
                </a:solidFill>
                <a:latin typeface="Abadi" panose="020B0604020104020204" pitchFamily="34" charset="0"/>
              </a:rPr>
              <a:t>Add the GitHub URL</a:t>
            </a:r>
          </a:p>
          <a:p>
            <a:pPr lvl="1">
              <a:lnSpc>
                <a:spcPct val="100000"/>
              </a:lnSpc>
              <a:spcBef>
                <a:spcPts val="1400"/>
              </a:spcBef>
            </a:pPr>
            <a:r>
              <a:rPr lang="en-US" sz="1200" dirty="0">
                <a:solidFill>
                  <a:schemeClr val="accent3">
                    <a:lumMod val="25000"/>
                  </a:schemeClr>
                </a:solidFill>
                <a:latin typeface="Abadi" panose="020B0604020104020204" pitchFamily="34" charset="0"/>
              </a:rPr>
              <a:t>https://github.com/JackVance/coursera-ML-capstone/blob/main/jupyter-labs-eda-dataviz.ipynb</a:t>
            </a:r>
          </a:p>
          <a:p>
            <a:endParaRPr lang="en-US" sz="1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2810" y="1236420"/>
            <a:ext cx="6028823" cy="5540898"/>
          </a:xfrm>
          <a:prstGeom prst="rect">
            <a:avLst/>
          </a:prstGeom>
        </p:spPr>
        <p:txBody>
          <a:bodyPr lIns="91440" tIns="45720" rIns="91440" bIns="45720" anchor="t"/>
          <a:lstStyle/>
          <a:p>
            <a:pPr>
              <a:lnSpc>
                <a:spcPct val="100000"/>
              </a:lnSpc>
              <a:spcBef>
                <a:spcPts val="1400"/>
              </a:spcBef>
            </a:pPr>
            <a:r>
              <a:rPr lang="en-US" sz="1400" b="1"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200" dirty="0">
                <a:solidFill>
                  <a:schemeClr val="accent3">
                    <a:lumMod val="25000"/>
                  </a:schemeClr>
                </a:solidFill>
                <a:latin typeface="Abadi"/>
              </a:rPr>
              <a:t>Display the names of the unique launch sites in the space mission: </a:t>
            </a:r>
          </a:p>
          <a:p>
            <a:pPr lvl="2">
              <a:lnSpc>
                <a:spcPct val="100000"/>
              </a:lnSpc>
              <a:spcBef>
                <a:spcPts val="1400"/>
              </a:spcBef>
            </a:pPr>
            <a:r>
              <a:rPr lang="en-US" sz="1000" dirty="0">
                <a:solidFill>
                  <a:schemeClr val="accent3">
                    <a:lumMod val="25000"/>
                  </a:schemeClr>
                </a:solidFill>
                <a:latin typeface="Abadi"/>
              </a:rPr>
              <a:t>SELECT DISTINCT "</a:t>
            </a:r>
            <a:r>
              <a:rPr lang="en-US" sz="1000" dirty="0" err="1">
                <a:solidFill>
                  <a:schemeClr val="accent3">
                    <a:lumMod val="25000"/>
                  </a:schemeClr>
                </a:solidFill>
                <a:latin typeface="Abadi"/>
              </a:rPr>
              <a:t>Launch_Site</a:t>
            </a:r>
            <a:r>
              <a:rPr lang="en-US" sz="1000" dirty="0">
                <a:solidFill>
                  <a:schemeClr val="accent3">
                    <a:lumMod val="25000"/>
                  </a:schemeClr>
                </a:solidFill>
                <a:latin typeface="Abadi"/>
              </a:rPr>
              <a:t>" FROM SPACEXDATASET </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5 records where launch sites begin with the string 'CCA’:</a:t>
            </a:r>
          </a:p>
          <a:p>
            <a:pPr lvl="2">
              <a:lnSpc>
                <a:spcPct val="100000"/>
              </a:lnSpc>
              <a:spcBef>
                <a:spcPts val="1400"/>
              </a:spcBef>
            </a:pPr>
            <a:r>
              <a:rPr lang="en-US" sz="1000" dirty="0">
                <a:solidFill>
                  <a:schemeClr val="accent3">
                    <a:lumMod val="25000"/>
                  </a:schemeClr>
                </a:solidFill>
                <a:latin typeface="Abadi" panose="020B0604020104020204" pitchFamily="34" charset="0"/>
              </a:rPr>
              <a:t>SELECT * from SPACEXDATASET where "</a:t>
            </a:r>
            <a:r>
              <a:rPr lang="en-US" sz="1000" dirty="0" err="1">
                <a:solidFill>
                  <a:schemeClr val="accent3">
                    <a:lumMod val="25000"/>
                  </a:schemeClr>
                </a:solidFill>
                <a:latin typeface="Abadi" panose="020B0604020104020204" pitchFamily="34" charset="0"/>
              </a:rPr>
              <a:t>Launch_Site</a:t>
            </a:r>
            <a:r>
              <a:rPr lang="en-US" sz="1000" dirty="0">
                <a:solidFill>
                  <a:schemeClr val="accent3">
                    <a:lumMod val="25000"/>
                  </a:schemeClr>
                </a:solidFill>
                <a:latin typeface="Abadi" panose="020B0604020104020204" pitchFamily="34" charset="0"/>
              </a:rPr>
              <a:t>" like 'CCA%' limit 5</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the total payload mass carried by boosters launched by NASA (CRS):</a:t>
            </a:r>
          </a:p>
          <a:p>
            <a:pPr lvl="2">
              <a:lnSpc>
                <a:spcPct val="100000"/>
              </a:lnSpc>
              <a:spcBef>
                <a:spcPts val="1400"/>
              </a:spcBef>
            </a:pPr>
            <a:r>
              <a:rPr lang="en-US" sz="1000" dirty="0">
                <a:solidFill>
                  <a:schemeClr val="accent3">
                    <a:lumMod val="25000"/>
                  </a:schemeClr>
                </a:solidFill>
                <a:latin typeface="Abadi" panose="020B0604020104020204" pitchFamily="34" charset="0"/>
              </a:rPr>
              <a:t>SELECT(sum("PAYLOAD_MASS__KG_")) as "</a:t>
            </a:r>
            <a:r>
              <a:rPr lang="en-US" sz="1000" dirty="0" err="1">
                <a:solidFill>
                  <a:schemeClr val="accent3">
                    <a:lumMod val="25000"/>
                  </a:schemeClr>
                </a:solidFill>
                <a:latin typeface="Abadi" panose="020B0604020104020204" pitchFamily="34" charset="0"/>
              </a:rPr>
              <a:t>NASA_CRS_net</a:t>
            </a:r>
            <a:r>
              <a:rPr lang="en-US" sz="1000" dirty="0">
                <a:solidFill>
                  <a:schemeClr val="accent3">
                    <a:lumMod val="25000"/>
                  </a:schemeClr>
                </a:solidFill>
                <a:latin typeface="Abadi" panose="020B0604020104020204" pitchFamily="34" charset="0"/>
              </a:rPr>
              <a:t>" from SPACEXDATASET where "Customer"='NASA (CRS)’</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average payload mass carried by booster version F9 v1.1:</a:t>
            </a:r>
          </a:p>
          <a:p>
            <a:pPr lvl="2">
              <a:lnSpc>
                <a:spcPct val="100000"/>
              </a:lnSpc>
              <a:spcBef>
                <a:spcPts val="1400"/>
              </a:spcBef>
            </a:pPr>
            <a:r>
              <a:rPr lang="en-US" sz="1000" dirty="0">
                <a:solidFill>
                  <a:schemeClr val="accent3">
                    <a:lumMod val="25000"/>
                  </a:schemeClr>
                </a:solidFill>
                <a:latin typeface="Abadi" panose="020B0604020104020204" pitchFamily="34" charset="0"/>
              </a:rPr>
              <a:t>select(avg("PAYLOAD_MASS__KG_")) as AVG_F9_Payload from SPACEXDATASET where "</a:t>
            </a:r>
            <a:r>
              <a:rPr lang="en-US" sz="1000" dirty="0" err="1">
                <a:solidFill>
                  <a:schemeClr val="accent3">
                    <a:lumMod val="25000"/>
                  </a:schemeClr>
                </a:solidFill>
                <a:latin typeface="Abadi" panose="020B0604020104020204" pitchFamily="34" charset="0"/>
              </a:rPr>
              <a:t>Booster_Version</a:t>
            </a:r>
            <a:r>
              <a:rPr lang="en-US" sz="1000" dirty="0">
                <a:solidFill>
                  <a:schemeClr val="accent3">
                    <a:lumMod val="25000"/>
                  </a:schemeClr>
                </a:solidFill>
                <a:latin typeface="Abadi" panose="020B0604020104020204" pitchFamily="34" charset="0"/>
              </a:rPr>
              <a:t>" LIKE 'F9 v1.1%’</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date when the first </a:t>
            </a:r>
            <a:r>
              <a:rPr lang="en-US" sz="1200" dirty="0" err="1">
                <a:solidFill>
                  <a:schemeClr val="accent3">
                    <a:lumMod val="25000"/>
                  </a:schemeClr>
                </a:solidFill>
                <a:latin typeface="Abadi" panose="020B0604020104020204" pitchFamily="34" charset="0"/>
              </a:rPr>
              <a:t>succesful</a:t>
            </a:r>
            <a:r>
              <a:rPr lang="en-US" sz="1200" dirty="0">
                <a:solidFill>
                  <a:schemeClr val="accent3">
                    <a:lumMod val="25000"/>
                  </a:schemeClr>
                </a:solidFill>
                <a:latin typeface="Abadi" panose="020B0604020104020204" pitchFamily="34" charset="0"/>
              </a:rPr>
              <a:t> landing outcome in ground pad was achieved:</a:t>
            </a:r>
          </a:p>
          <a:p>
            <a:pPr lvl="2">
              <a:lnSpc>
                <a:spcPct val="100000"/>
              </a:lnSpc>
              <a:spcBef>
                <a:spcPts val="1400"/>
              </a:spcBef>
            </a:pPr>
            <a:r>
              <a:rPr lang="en-US" sz="1000" dirty="0">
                <a:solidFill>
                  <a:schemeClr val="accent3">
                    <a:lumMod val="25000"/>
                  </a:schemeClr>
                </a:solidFill>
                <a:latin typeface="Abadi" panose="020B0604020104020204" pitchFamily="34" charset="0"/>
              </a:rPr>
              <a:t>select min(Date) from SPACEXDATASET where </a:t>
            </a:r>
            <a:r>
              <a:rPr lang="en-US" sz="1000" dirty="0" err="1">
                <a:solidFill>
                  <a:schemeClr val="accent3">
                    <a:lumMod val="25000"/>
                  </a:schemeClr>
                </a:solidFill>
                <a:latin typeface="Abadi" panose="020B0604020104020204" pitchFamily="34" charset="0"/>
              </a:rPr>
              <a:t>Landing_Outcome</a:t>
            </a:r>
            <a:r>
              <a:rPr lang="en-US" sz="1000" dirty="0">
                <a:solidFill>
                  <a:schemeClr val="accent3">
                    <a:lumMod val="25000"/>
                  </a:schemeClr>
                </a:solidFill>
                <a:latin typeface="Abadi" panose="020B0604020104020204" pitchFamily="34" charset="0"/>
              </a:rPr>
              <a:t> = 'Success (ground pad)’</a:t>
            </a:r>
          </a:p>
          <a:p>
            <a:pPr lvl="1">
              <a:lnSpc>
                <a:spcPct val="100000"/>
              </a:lnSpc>
              <a:spcBef>
                <a:spcPts val="1400"/>
              </a:spcBef>
            </a:pPr>
            <a:r>
              <a:rPr lang="en-US" sz="1200" dirty="0">
                <a:solidFill>
                  <a:schemeClr val="accent3">
                    <a:lumMod val="25000"/>
                  </a:schemeClr>
                </a:solidFill>
                <a:latin typeface="Abadi"/>
              </a:rPr>
              <a:t>List the names of the boosters which have success in drone ship and have payload mass greater than 4000 but less than 6000:</a:t>
            </a:r>
          </a:p>
          <a:p>
            <a:pPr lvl="2">
              <a:lnSpc>
                <a:spcPct val="100000"/>
              </a:lnSpc>
              <a:spcBef>
                <a:spcPts val="1400"/>
              </a:spcBef>
            </a:pPr>
            <a:r>
              <a:rPr lang="en-US" sz="1000" dirty="0">
                <a:solidFill>
                  <a:schemeClr val="accent3">
                    <a:lumMod val="25000"/>
                  </a:schemeClr>
                </a:solidFill>
                <a:latin typeface="Abadi"/>
              </a:rPr>
              <a:t>select </a:t>
            </a:r>
            <a:r>
              <a:rPr lang="en-US" sz="1000" dirty="0" err="1">
                <a:solidFill>
                  <a:schemeClr val="accent3">
                    <a:lumMod val="25000"/>
                  </a:schemeClr>
                </a:solidFill>
                <a:latin typeface="Abadi"/>
              </a:rPr>
              <a:t>Booster_Version</a:t>
            </a:r>
            <a:r>
              <a:rPr lang="en-US" sz="1000" dirty="0">
                <a:solidFill>
                  <a:schemeClr val="accent3">
                    <a:lumMod val="25000"/>
                  </a:schemeClr>
                </a:solidFill>
                <a:latin typeface="Abadi"/>
              </a:rPr>
              <a:t>, PAYLOAD_MASS__KG_ from SPACEXDATASET where </a:t>
            </a:r>
            <a:r>
              <a:rPr lang="en-US" sz="1000" dirty="0" err="1">
                <a:solidFill>
                  <a:schemeClr val="accent3">
                    <a:lumMod val="25000"/>
                  </a:schemeClr>
                </a:solidFill>
                <a:latin typeface="Abadi"/>
              </a:rPr>
              <a:t>Landing_Outcome</a:t>
            </a:r>
            <a:r>
              <a:rPr lang="en-US" sz="1000" dirty="0">
                <a:solidFill>
                  <a:schemeClr val="accent3">
                    <a:lumMod val="25000"/>
                  </a:schemeClr>
                </a:solidFill>
                <a:latin typeface="Abadi"/>
              </a:rPr>
              <a:t> = 'Success (drone ship)' and PAYLOAD_MASS__KG_ between 4000 and 6000</a:t>
            </a:r>
            <a:endParaRPr lang="en-US" sz="1200" dirty="0"/>
          </a:p>
          <a:p>
            <a:endParaRPr lang="en-US" sz="12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ontent Placeholder 4">
            <a:extLst>
              <a:ext uri="{FF2B5EF4-FFF2-40B4-BE49-F238E27FC236}">
                <a16:creationId xmlns:a16="http://schemas.microsoft.com/office/drawing/2014/main" id="{AC7A52B4-2B61-837D-B758-71B69154C1DD}"/>
              </a:ext>
            </a:extLst>
          </p:cNvPr>
          <p:cNvSpPr txBox="1">
            <a:spLocks/>
          </p:cNvSpPr>
          <p:nvPr/>
        </p:nvSpPr>
        <p:spPr>
          <a:xfrm>
            <a:off x="5757972" y="1413921"/>
            <a:ext cx="6028823" cy="554089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Bef>
                <a:spcPts val="1400"/>
              </a:spcBef>
            </a:pPr>
            <a:r>
              <a:rPr lang="en-US" sz="1200" dirty="0"/>
              <a:t>List the total number of successful and failure mission outcomes:</a:t>
            </a:r>
          </a:p>
          <a:p>
            <a:pPr lvl="2">
              <a:lnSpc>
                <a:spcPct val="100000"/>
              </a:lnSpc>
              <a:spcBef>
                <a:spcPts val="1400"/>
              </a:spcBef>
            </a:pPr>
            <a:r>
              <a:rPr lang="en-US" sz="1000" dirty="0"/>
              <a:t>select </a:t>
            </a:r>
            <a:r>
              <a:rPr lang="en-US" sz="1000" dirty="0" err="1"/>
              <a:t>Mission_Outcome</a:t>
            </a:r>
            <a:r>
              <a:rPr lang="en-US" sz="1000" dirty="0"/>
              <a:t>, count(*) from SPACEXDATASET group by </a:t>
            </a:r>
            <a:r>
              <a:rPr lang="en-US" sz="1000" dirty="0" err="1"/>
              <a:t>Mission_Outcome</a:t>
            </a:r>
            <a:endParaRPr lang="en-US" sz="1000" dirty="0"/>
          </a:p>
          <a:p>
            <a:pPr lvl="1">
              <a:lnSpc>
                <a:spcPct val="100000"/>
              </a:lnSpc>
              <a:spcBef>
                <a:spcPts val="1400"/>
              </a:spcBef>
            </a:pPr>
            <a:r>
              <a:rPr lang="en-US" sz="1200" dirty="0"/>
              <a:t>List the names of the </a:t>
            </a:r>
            <a:r>
              <a:rPr lang="en-US" sz="1200" dirty="0" err="1"/>
              <a:t>booster_versions</a:t>
            </a:r>
            <a:r>
              <a:rPr lang="en-US" sz="1200" dirty="0"/>
              <a:t> which have carried the maximum payload mass. Use a subquery:</a:t>
            </a:r>
          </a:p>
          <a:p>
            <a:pPr lvl="2">
              <a:lnSpc>
                <a:spcPct val="100000"/>
              </a:lnSpc>
              <a:spcBef>
                <a:spcPts val="1400"/>
              </a:spcBef>
            </a:pPr>
            <a:r>
              <a:rPr lang="en-US" sz="1000" dirty="0"/>
              <a:t>select </a:t>
            </a:r>
            <a:r>
              <a:rPr lang="en-US" sz="1000" dirty="0" err="1"/>
              <a:t>Booster_Version</a:t>
            </a:r>
            <a:r>
              <a:rPr lang="en-US" sz="1000" dirty="0"/>
              <a:t>, PAYLOAD_MASS__KG_ from SPACEXDATASET where PAYLOAD_MASS__KG_ = (select max(PAYLOAD_MASS__KG_) from SPACEXDATASET)</a:t>
            </a:r>
          </a:p>
          <a:p>
            <a:pPr lvl="1">
              <a:lnSpc>
                <a:spcPct val="100000"/>
              </a:lnSpc>
              <a:spcBef>
                <a:spcPts val="1400"/>
              </a:spcBef>
            </a:pPr>
            <a:r>
              <a:rPr lang="en-US" sz="1200" dirty="0"/>
              <a:t>List the records which will display the month names, failure </a:t>
            </a:r>
            <a:r>
              <a:rPr lang="en-US" sz="1200" dirty="0" err="1"/>
              <a:t>landing_outcomes</a:t>
            </a:r>
            <a:r>
              <a:rPr lang="en-US" sz="1200" dirty="0"/>
              <a:t> in drone ship ,booster versions, </a:t>
            </a:r>
            <a:r>
              <a:rPr lang="en-US" sz="1200" dirty="0" err="1"/>
              <a:t>launch_site</a:t>
            </a:r>
            <a:r>
              <a:rPr lang="en-US" sz="1200" dirty="0"/>
              <a:t> for the months in year 2015:</a:t>
            </a:r>
          </a:p>
          <a:p>
            <a:pPr lvl="2">
              <a:lnSpc>
                <a:spcPct val="100000"/>
              </a:lnSpc>
              <a:spcBef>
                <a:spcPts val="1400"/>
              </a:spcBef>
            </a:pPr>
            <a:r>
              <a:rPr lang="en-US" sz="800" dirty="0"/>
              <a:t>select </a:t>
            </a:r>
            <a:r>
              <a:rPr lang="en-US" sz="800" dirty="0" err="1"/>
              <a:t>Booster_Version</a:t>
            </a:r>
            <a:r>
              <a:rPr lang="en-US" sz="800" dirty="0"/>
              <a:t>, </a:t>
            </a:r>
            <a:r>
              <a:rPr lang="en-US" sz="800" dirty="0" err="1"/>
              <a:t>Launch_Site</a:t>
            </a:r>
            <a:r>
              <a:rPr lang="en-US" sz="800" dirty="0"/>
              <a:t>, </a:t>
            </a:r>
            <a:r>
              <a:rPr lang="en-US" sz="800" dirty="0" err="1"/>
              <a:t>Landing_Outcome</a:t>
            </a:r>
            <a:r>
              <a:rPr lang="en-US" sz="800" dirty="0"/>
              <a:t>, </a:t>
            </a:r>
            <a:r>
              <a:rPr lang="en-US" sz="800" dirty="0" err="1"/>
              <a:t>monthname</a:t>
            </a:r>
            <a:r>
              <a:rPr lang="en-US" sz="800" dirty="0"/>
              <a:t>(Date) as Month, year(Date) as Year from SPACEXDATASET  where </a:t>
            </a:r>
            <a:r>
              <a:rPr lang="en-US" sz="800" dirty="0" err="1"/>
              <a:t>Landing_Outcome</a:t>
            </a:r>
            <a:r>
              <a:rPr lang="en-US" sz="800" dirty="0"/>
              <a:t> = 'Failure (drone ship)’ and year(Date) = 2015</a:t>
            </a:r>
          </a:p>
          <a:p>
            <a:pPr lvl="1">
              <a:lnSpc>
                <a:spcPct val="100000"/>
              </a:lnSpc>
              <a:spcBef>
                <a:spcPts val="1400"/>
              </a:spcBef>
            </a:pPr>
            <a:r>
              <a:rPr lang="en-US" sz="1200" dirty="0"/>
              <a:t>Rank the  count of  successful </a:t>
            </a:r>
            <a:r>
              <a:rPr lang="en-US" sz="1200" dirty="0" err="1"/>
              <a:t>landing_outcomes</a:t>
            </a:r>
            <a:r>
              <a:rPr lang="en-US" sz="1200" dirty="0"/>
              <a:t> between the date 04-06-2010 and 20-03-2017 in descending order:</a:t>
            </a:r>
          </a:p>
          <a:p>
            <a:pPr lvl="2">
              <a:lnSpc>
                <a:spcPct val="100000"/>
              </a:lnSpc>
              <a:spcBef>
                <a:spcPts val="1400"/>
              </a:spcBef>
            </a:pPr>
            <a:r>
              <a:rPr lang="en-US" sz="800" dirty="0"/>
              <a:t>select count(*) as Count, </a:t>
            </a:r>
            <a:r>
              <a:rPr lang="en-US" sz="800" dirty="0" err="1"/>
              <a:t>Landing_Outcome</a:t>
            </a:r>
            <a:r>
              <a:rPr lang="en-US" sz="800" dirty="0"/>
              <a:t> from SPACEXDATASET where </a:t>
            </a:r>
            <a:r>
              <a:rPr lang="en-US" sz="800" dirty="0" err="1"/>
              <a:t>Landing_Outcome</a:t>
            </a:r>
            <a:r>
              <a:rPr lang="en-US" sz="800" dirty="0"/>
              <a:t> like '%Success%’  and Date &gt; '2010-06-04’  and Date &lt; '2017-03-20’ group by </a:t>
            </a:r>
            <a:r>
              <a:rPr lang="en-US" sz="800" dirty="0" err="1"/>
              <a:t>Landing_Outcome</a:t>
            </a:r>
            <a:endParaRPr lang="en-US" sz="800" dirty="0"/>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a:t>
            </a:r>
          </a:p>
          <a:p>
            <a:pPr lvl="1">
              <a:lnSpc>
                <a:spcPct val="100000"/>
              </a:lnSpc>
              <a:spcBef>
                <a:spcPts val="1400"/>
              </a:spcBef>
            </a:pPr>
            <a:r>
              <a:rPr lang="en-US" sz="1200" dirty="0">
                <a:solidFill>
                  <a:schemeClr val="accent3">
                    <a:lumMod val="25000"/>
                  </a:schemeClr>
                </a:solidFill>
                <a:latin typeface="Abadi" panose="020B0604020104020204" pitchFamily="34" charset="0"/>
              </a:rPr>
              <a:t>https://github.com/JackVance/coursera-ML-capstone/blob/main/jupyter-labs-eda-sql.ipynb</a:t>
            </a:r>
          </a:p>
          <a:p>
            <a:pPr lvl="1">
              <a:lnSpc>
                <a:spcPct val="100000"/>
              </a:lnSpc>
              <a:spcBef>
                <a:spcPts val="1400"/>
              </a:spcBef>
            </a:pPr>
            <a:endParaRPr lang="en-US" sz="1200"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3"/>
            <a:ext cx="10515600" cy="4801971"/>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lvl="1">
              <a:lnSpc>
                <a:spcPct val="100000"/>
              </a:lnSpc>
              <a:spcBef>
                <a:spcPts val="1400"/>
              </a:spcBef>
            </a:pPr>
            <a:r>
              <a:rPr lang="en-US" sz="1800" dirty="0">
                <a:solidFill>
                  <a:schemeClr val="accent3">
                    <a:lumMod val="25000"/>
                  </a:schemeClr>
                </a:solidFill>
                <a:latin typeface="Abadi" panose="020B0604020104020204" pitchFamily="34" charset="0"/>
              </a:rPr>
              <a:t>Marked all launch sites, with markers and labels</a:t>
            </a:r>
          </a:p>
          <a:p>
            <a:pPr lvl="2">
              <a:lnSpc>
                <a:spcPct val="100000"/>
              </a:lnSpc>
              <a:spcBef>
                <a:spcPts val="1400"/>
              </a:spcBef>
            </a:pPr>
            <a:r>
              <a:rPr lang="en-US" sz="1400" dirty="0">
                <a:solidFill>
                  <a:schemeClr val="accent3">
                    <a:lumMod val="25000"/>
                  </a:schemeClr>
                </a:solidFill>
                <a:latin typeface="Abadi" panose="020B0604020104020204" pitchFamily="34" charset="0"/>
              </a:rPr>
              <a:t>To identify where each launch site is located</a:t>
            </a:r>
          </a:p>
          <a:p>
            <a:pPr lvl="1">
              <a:lnSpc>
                <a:spcPct val="100000"/>
              </a:lnSpc>
              <a:spcBef>
                <a:spcPts val="1400"/>
              </a:spcBef>
            </a:pPr>
            <a:r>
              <a:rPr lang="en-US" sz="1800" dirty="0">
                <a:solidFill>
                  <a:schemeClr val="accent3">
                    <a:lumMod val="25000"/>
                  </a:schemeClr>
                </a:solidFill>
                <a:latin typeface="Abadi" panose="020B0604020104020204" pitchFamily="34" charset="0"/>
              </a:rPr>
              <a:t>Labeled total launch counts and identified successful/failed launches</a:t>
            </a:r>
          </a:p>
          <a:p>
            <a:pPr lvl="2">
              <a:lnSpc>
                <a:spcPct val="100000"/>
              </a:lnSpc>
              <a:spcBef>
                <a:spcPts val="1400"/>
              </a:spcBef>
            </a:pPr>
            <a:r>
              <a:rPr lang="en-US" sz="1400" dirty="0">
                <a:solidFill>
                  <a:schemeClr val="accent3">
                    <a:lumMod val="25000"/>
                  </a:schemeClr>
                </a:solidFill>
                <a:latin typeface="Abadi" panose="020B0604020104020204" pitchFamily="34" charset="0"/>
              </a:rPr>
              <a:t>To visualize how launch sites compare to launch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Measured distances between VAFB and proximal landmarks (coast, railway)</a:t>
            </a:r>
          </a:p>
          <a:p>
            <a:pPr lvl="2">
              <a:lnSpc>
                <a:spcPct val="100000"/>
              </a:lnSpc>
              <a:spcBef>
                <a:spcPts val="1400"/>
              </a:spcBef>
            </a:pPr>
            <a:r>
              <a:rPr lang="en-US" sz="1400" dirty="0">
                <a:solidFill>
                  <a:schemeClr val="accent3">
                    <a:lumMod val="25000"/>
                  </a:schemeClr>
                </a:solidFill>
                <a:latin typeface="Abadi" panose="020B0604020104020204" pitchFamily="34" charset="0"/>
              </a:rPr>
              <a:t>To understand how launch sites are positioned relative to infrastructure</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https://github.com/JackVance/coursera-ML-capstone/blob/main/lab_jupyter_launch_site_location.ipynb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8" name="Picture 7">
            <a:extLst>
              <a:ext uri="{FF2B5EF4-FFF2-40B4-BE49-F238E27FC236}">
                <a16:creationId xmlns:a16="http://schemas.microsoft.com/office/drawing/2014/main" id="{0C62ED13-982D-533B-5E2C-5757B6F39BA2}"/>
              </a:ext>
            </a:extLst>
          </p:cNvPr>
          <p:cNvPicPr>
            <a:picLocks noChangeAspect="1"/>
          </p:cNvPicPr>
          <p:nvPr/>
        </p:nvPicPr>
        <p:blipFill>
          <a:blip r:embed="rId3"/>
          <a:stretch>
            <a:fillRect/>
          </a:stretch>
        </p:blipFill>
        <p:spPr>
          <a:xfrm>
            <a:off x="8082672" y="2837039"/>
            <a:ext cx="3849683" cy="1600474"/>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lvl="1">
              <a:lnSpc>
                <a:spcPct val="100000"/>
              </a:lnSpc>
              <a:spcBef>
                <a:spcPts val="1400"/>
              </a:spcBef>
            </a:pPr>
            <a:r>
              <a:rPr lang="en-US" sz="1800" dirty="0">
                <a:solidFill>
                  <a:schemeClr val="accent3">
                    <a:lumMod val="25000"/>
                  </a:schemeClr>
                </a:solidFill>
                <a:latin typeface="Abadi" panose="020B0604020104020204" pitchFamily="34" charset="0"/>
              </a:rPr>
              <a:t>Mission successes by launch site and payload range, as a pie chart</a:t>
            </a:r>
          </a:p>
          <a:p>
            <a:pPr lvl="2">
              <a:lnSpc>
                <a:spcPct val="100000"/>
              </a:lnSpc>
              <a:spcBef>
                <a:spcPts val="1400"/>
              </a:spcBef>
            </a:pPr>
            <a:r>
              <a:rPr lang="en-US" sz="1400" dirty="0">
                <a:solidFill>
                  <a:schemeClr val="accent3">
                    <a:lumMod val="25000"/>
                  </a:schemeClr>
                </a:solidFill>
                <a:latin typeface="Abadi" panose="020B0604020104020204" pitchFamily="34" charset="0"/>
              </a:rPr>
              <a:t>To illustrate launch site distribution, or success rate for individual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Mass vs class (success/failure) and booster version category</a:t>
            </a:r>
          </a:p>
          <a:p>
            <a:pPr lvl="2">
              <a:lnSpc>
                <a:spcPct val="100000"/>
              </a:lnSpc>
              <a:spcBef>
                <a:spcPts val="1400"/>
              </a:spcBef>
            </a:pPr>
            <a:r>
              <a:rPr lang="en-US" sz="1400" dirty="0">
                <a:solidFill>
                  <a:schemeClr val="accent3">
                    <a:lumMod val="25000"/>
                  </a:schemeClr>
                </a:solidFill>
                <a:latin typeface="Abadi" panose="020B0604020104020204" pitchFamily="34" charset="0"/>
              </a:rPr>
              <a:t>To illustrate how payload mass correlates with class and booster version category for the selected launch site(s) and payload range</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https://github.com/JackVance/coursera-ML-capstone/blob/main/spacex_dash.py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0620" y="1737815"/>
            <a:ext cx="5239554" cy="4843581"/>
          </a:xfrm>
          <a:prstGeom prst="rect">
            <a:avLst/>
          </a:prstGeom>
        </p:spPr>
        <p:txBody>
          <a:bodyPr>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“standardized” (processed into std dev from mean)</a:t>
            </a:r>
          </a:p>
          <a:p>
            <a:pPr lvl="1">
              <a:lnSpc>
                <a:spcPct val="100000"/>
              </a:lnSpc>
              <a:spcBef>
                <a:spcPts val="1400"/>
              </a:spcBef>
            </a:pPr>
            <a:r>
              <a:rPr lang="en-US" sz="1800" dirty="0">
                <a:solidFill>
                  <a:schemeClr val="accent3">
                    <a:lumMod val="25000"/>
                  </a:schemeClr>
                </a:solidFill>
                <a:latin typeface="Abadi" panose="020B0604020104020204" pitchFamily="34" charset="0"/>
              </a:rPr>
              <a:t>Split into test and train data</a:t>
            </a:r>
          </a:p>
          <a:p>
            <a:pPr lvl="1">
              <a:lnSpc>
                <a:spcPct val="100000"/>
              </a:lnSpc>
              <a:spcBef>
                <a:spcPts val="1400"/>
              </a:spcBef>
            </a:pPr>
            <a:r>
              <a:rPr lang="en-US" sz="1800" dirty="0">
                <a:solidFill>
                  <a:schemeClr val="accent3">
                    <a:lumMod val="25000"/>
                  </a:schemeClr>
                </a:solidFill>
                <a:latin typeface="Abadi" panose="020B0604020104020204" pitchFamily="34" charset="0"/>
              </a:rPr>
              <a:t>Train data used to create and optimize various model types</a:t>
            </a:r>
          </a:p>
          <a:p>
            <a:pPr lvl="1">
              <a:lnSpc>
                <a:spcPct val="100000"/>
              </a:lnSpc>
              <a:spcBef>
                <a:spcPts val="1400"/>
              </a:spcBef>
            </a:pPr>
            <a:r>
              <a:rPr lang="en-US" sz="1800" dirty="0">
                <a:solidFill>
                  <a:schemeClr val="accent3">
                    <a:lumMod val="25000"/>
                  </a:schemeClr>
                </a:solidFill>
                <a:latin typeface="Abadi" panose="020B0604020104020204" pitchFamily="34" charset="0"/>
              </a:rPr>
              <a:t>Performance evaluated using test data and confusion matrices (all models performed equally well.)</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https://github.com/JackVance/coursera-ML-capstone/blob/main/SpaceX_Machine%20Learning%20Prediction_Part_5.ipynb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Slide Number Placeholder 5">
            <a:extLst>
              <a:ext uri="{FF2B5EF4-FFF2-40B4-BE49-F238E27FC236}">
                <a16:creationId xmlns:a16="http://schemas.microsoft.com/office/drawing/2014/main" id="{EDBC0462-B1C5-A2D7-FFD5-85C2A9883921}"/>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15</a:t>
            </a:fld>
            <a:endParaRPr lang="en-US" dirty="0"/>
          </a:p>
        </p:txBody>
      </p:sp>
      <p:sp>
        <p:nvSpPr>
          <p:cNvPr id="7" name="Content Placeholder 4">
            <a:extLst>
              <a:ext uri="{FF2B5EF4-FFF2-40B4-BE49-F238E27FC236}">
                <a16:creationId xmlns:a16="http://schemas.microsoft.com/office/drawing/2014/main" id="{BADC55DE-4900-238F-EF96-36DC705517FD}"/>
              </a:ext>
            </a:extLst>
          </p:cNvPr>
          <p:cNvSpPr txBox="1">
            <a:spLocks/>
          </p:cNvSpPr>
          <p:nvPr/>
        </p:nvSpPr>
        <p:spPr>
          <a:xfrm>
            <a:off x="5910261" y="1792288"/>
            <a:ext cx="6116787" cy="483442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8" name="TextBox 7">
            <a:extLst>
              <a:ext uri="{FF2B5EF4-FFF2-40B4-BE49-F238E27FC236}">
                <a16:creationId xmlns:a16="http://schemas.microsoft.com/office/drawing/2014/main" id="{552E1F68-93EA-5B8B-D843-7A793A704108}"/>
              </a:ext>
            </a:extLst>
          </p:cNvPr>
          <p:cNvSpPr txBox="1"/>
          <p:nvPr/>
        </p:nvSpPr>
        <p:spPr>
          <a:xfrm>
            <a:off x="6015318" y="1965066"/>
            <a:ext cx="5648969" cy="646331"/>
          </a:xfrm>
          <a:prstGeom prst="rect">
            <a:avLst/>
          </a:prstGeom>
          <a:noFill/>
          <a:ln>
            <a:solidFill>
              <a:schemeClr val="tx1"/>
            </a:solidFill>
          </a:ln>
        </p:spPr>
        <p:txBody>
          <a:bodyPr wrap="square" rtlCol="0">
            <a:spAutoFit/>
          </a:bodyPr>
          <a:lstStyle/>
          <a:p>
            <a:r>
              <a:rPr lang="en-US" dirty="0"/>
              <a:t>Transform input data into standard deviations from mean with </a:t>
            </a:r>
            <a:r>
              <a:rPr lang="en-US" dirty="0" err="1"/>
              <a:t>preprocessing.StandardScaler</a:t>
            </a:r>
            <a:r>
              <a:rPr lang="en-US" dirty="0"/>
              <a:t>()</a:t>
            </a:r>
          </a:p>
        </p:txBody>
      </p:sp>
      <p:sp>
        <p:nvSpPr>
          <p:cNvPr id="9" name="TextBox 8">
            <a:extLst>
              <a:ext uri="{FF2B5EF4-FFF2-40B4-BE49-F238E27FC236}">
                <a16:creationId xmlns:a16="http://schemas.microsoft.com/office/drawing/2014/main" id="{8FB0C597-3936-F15D-90D1-FC3AC08DD2CF}"/>
              </a:ext>
            </a:extLst>
          </p:cNvPr>
          <p:cNvSpPr txBox="1"/>
          <p:nvPr/>
        </p:nvSpPr>
        <p:spPr>
          <a:xfrm>
            <a:off x="7630758" y="2784439"/>
            <a:ext cx="4086113" cy="646331"/>
          </a:xfrm>
          <a:prstGeom prst="rect">
            <a:avLst/>
          </a:prstGeom>
          <a:noFill/>
          <a:ln>
            <a:solidFill>
              <a:schemeClr val="tx1"/>
            </a:solidFill>
          </a:ln>
        </p:spPr>
        <p:txBody>
          <a:bodyPr wrap="square" rtlCol="0">
            <a:spAutoFit/>
          </a:bodyPr>
          <a:lstStyle/>
          <a:p>
            <a:r>
              <a:rPr lang="en-US" dirty="0"/>
              <a:t>Split input data and output data (“Class” aka success/fail) into train and test sets</a:t>
            </a:r>
          </a:p>
        </p:txBody>
      </p:sp>
      <p:sp>
        <p:nvSpPr>
          <p:cNvPr id="10" name="TextBox 9">
            <a:extLst>
              <a:ext uri="{FF2B5EF4-FFF2-40B4-BE49-F238E27FC236}">
                <a16:creationId xmlns:a16="http://schemas.microsoft.com/office/drawing/2014/main" id="{42A6916C-9477-F1A3-C761-A5B907DB4C73}"/>
              </a:ext>
            </a:extLst>
          </p:cNvPr>
          <p:cNvSpPr txBox="1"/>
          <p:nvPr/>
        </p:nvSpPr>
        <p:spPr>
          <a:xfrm>
            <a:off x="6069106" y="3913993"/>
            <a:ext cx="5595181" cy="1200329"/>
          </a:xfrm>
          <a:prstGeom prst="rect">
            <a:avLst/>
          </a:prstGeom>
          <a:noFill/>
          <a:ln>
            <a:solidFill>
              <a:schemeClr val="tx1"/>
            </a:solidFill>
          </a:ln>
        </p:spPr>
        <p:txBody>
          <a:bodyPr wrap="square" rtlCol="0">
            <a:spAutoFit/>
          </a:bodyPr>
          <a:lstStyle/>
          <a:p>
            <a:r>
              <a:rPr lang="en-US" dirty="0"/>
              <a:t>With “train” data, created logistic regression, support vector machine, decision tree, and k-nearest neighbors classification models. Optimized parameters for each with grid search.</a:t>
            </a:r>
          </a:p>
        </p:txBody>
      </p:sp>
      <p:sp>
        <p:nvSpPr>
          <p:cNvPr id="12" name="TextBox 11">
            <a:extLst>
              <a:ext uri="{FF2B5EF4-FFF2-40B4-BE49-F238E27FC236}">
                <a16:creationId xmlns:a16="http://schemas.microsoft.com/office/drawing/2014/main" id="{376ED698-D391-7A54-5A01-E75A5B8853A8}"/>
              </a:ext>
            </a:extLst>
          </p:cNvPr>
          <p:cNvSpPr txBox="1"/>
          <p:nvPr/>
        </p:nvSpPr>
        <p:spPr>
          <a:xfrm>
            <a:off x="6069106" y="5823475"/>
            <a:ext cx="4086113" cy="646331"/>
          </a:xfrm>
          <a:prstGeom prst="rect">
            <a:avLst/>
          </a:prstGeom>
          <a:noFill/>
          <a:ln>
            <a:solidFill>
              <a:schemeClr val="tx1"/>
            </a:solidFill>
          </a:ln>
        </p:spPr>
        <p:txBody>
          <a:bodyPr wrap="square" rtlCol="0">
            <a:spAutoFit/>
          </a:bodyPr>
          <a:lstStyle/>
          <a:p>
            <a:r>
              <a:rPr lang="en-US" dirty="0"/>
              <a:t>Calculated accuracy of each model using test data and a confusion matrix.</a:t>
            </a:r>
          </a:p>
        </p:txBody>
      </p:sp>
      <p:cxnSp>
        <p:nvCxnSpPr>
          <p:cNvPr id="13" name="Straight Arrow Connector 12">
            <a:extLst>
              <a:ext uri="{FF2B5EF4-FFF2-40B4-BE49-F238E27FC236}">
                <a16:creationId xmlns:a16="http://schemas.microsoft.com/office/drawing/2014/main" id="{BB109AB3-BD88-B702-8C23-C56FBD4B2ED2}"/>
              </a:ext>
            </a:extLst>
          </p:cNvPr>
          <p:cNvCxnSpPr/>
          <p:nvPr/>
        </p:nvCxnSpPr>
        <p:spPr>
          <a:xfrm>
            <a:off x="6341633" y="2710927"/>
            <a:ext cx="1165412" cy="5755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5C5158A7-8919-DD6C-4F88-689DAF741C07}"/>
              </a:ext>
            </a:extLst>
          </p:cNvPr>
          <p:cNvCxnSpPr>
            <a:cxnSpLocks/>
          </p:cNvCxnSpPr>
          <p:nvPr/>
        </p:nvCxnSpPr>
        <p:spPr>
          <a:xfrm flipH="1">
            <a:off x="10244919" y="3515960"/>
            <a:ext cx="1381021" cy="2872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3108B79-5C25-AC55-28A8-005EF25ED274}"/>
              </a:ext>
            </a:extLst>
          </p:cNvPr>
          <p:cNvCxnSpPr/>
          <p:nvPr/>
        </p:nvCxnSpPr>
        <p:spPr>
          <a:xfrm>
            <a:off x="6464436" y="5217217"/>
            <a:ext cx="1086522" cy="5002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4C560421-64CB-D362-299B-7FDAE34BA80C}"/>
              </a:ext>
            </a:extLst>
          </p:cNvPr>
          <p:cNvPicPr>
            <a:picLocks noChangeAspect="1"/>
          </p:cNvPicPr>
          <p:nvPr/>
        </p:nvPicPr>
        <p:blipFill>
          <a:blip r:embed="rId3"/>
          <a:stretch>
            <a:fillRect/>
          </a:stretch>
        </p:blipFill>
        <p:spPr>
          <a:xfrm>
            <a:off x="8202703" y="204483"/>
            <a:ext cx="1952516" cy="1533332"/>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295632"/>
            <a:ext cx="10814063" cy="4729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We learned a lot about relationships between variables. However, ultimately the approach for predictive methodology was predetermined by the course.  </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Most model types (with optimized parameters) returned the same confusion matrix for the test data:</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714772" y="5513868"/>
            <a:ext cx="2743200" cy="401638"/>
          </a:xfrm>
        </p:spPr>
        <p:txBody>
          <a:bodyPr/>
          <a:lstStyle/>
          <a:p>
            <a:fld id="{5075537C-CA84-1446-933C-8E9D027F9201}" type="slidenum">
              <a:rPr lang="en-US"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5FC37364-A030-0946-128E-3CC572998738}"/>
              </a:ext>
            </a:extLst>
          </p:cNvPr>
          <p:cNvPicPr>
            <a:picLocks noChangeAspect="1"/>
          </p:cNvPicPr>
          <p:nvPr/>
        </p:nvPicPr>
        <p:blipFill>
          <a:blip r:embed="rId4"/>
          <a:stretch>
            <a:fillRect/>
          </a:stretch>
        </p:blipFill>
        <p:spPr>
          <a:xfrm>
            <a:off x="6256634" y="2549730"/>
            <a:ext cx="4916275" cy="1528207"/>
          </a:xfrm>
          <a:prstGeom prst="rect">
            <a:avLst/>
          </a:prstGeom>
        </p:spPr>
      </p:pic>
      <p:pic>
        <p:nvPicPr>
          <p:cNvPr id="6" name="Picture 5">
            <a:extLst>
              <a:ext uri="{FF2B5EF4-FFF2-40B4-BE49-F238E27FC236}">
                <a16:creationId xmlns:a16="http://schemas.microsoft.com/office/drawing/2014/main" id="{802F1A2E-8820-14DE-D8D2-80391E53C31B}"/>
              </a:ext>
            </a:extLst>
          </p:cNvPr>
          <p:cNvPicPr>
            <a:picLocks noChangeAspect="1"/>
          </p:cNvPicPr>
          <p:nvPr/>
        </p:nvPicPr>
        <p:blipFill>
          <a:blip r:embed="rId5"/>
          <a:stretch>
            <a:fillRect/>
          </a:stretch>
        </p:blipFill>
        <p:spPr>
          <a:xfrm>
            <a:off x="256140" y="4435181"/>
            <a:ext cx="2343202" cy="1752789"/>
          </a:xfrm>
          <a:prstGeom prst="rect">
            <a:avLst/>
          </a:prstGeom>
        </p:spPr>
      </p:pic>
      <p:sp>
        <p:nvSpPr>
          <p:cNvPr id="9" name="TextBox 8">
            <a:extLst>
              <a:ext uri="{FF2B5EF4-FFF2-40B4-BE49-F238E27FC236}">
                <a16:creationId xmlns:a16="http://schemas.microsoft.com/office/drawing/2014/main" id="{E35F289E-78B5-414E-B087-2296BBFC3903}"/>
              </a:ext>
            </a:extLst>
          </p:cNvPr>
          <p:cNvSpPr txBox="1"/>
          <p:nvPr/>
        </p:nvSpPr>
        <p:spPr>
          <a:xfrm>
            <a:off x="2667640" y="4754484"/>
            <a:ext cx="3938587" cy="1200329"/>
          </a:xfrm>
          <a:prstGeom prst="rect">
            <a:avLst/>
          </a:prstGeom>
          <a:noFill/>
        </p:spPr>
        <p:txBody>
          <a:bodyPr wrap="square" rtlCol="0">
            <a:spAutoFit/>
          </a:bodyPr>
          <a:lstStyle/>
          <a:p>
            <a:r>
              <a:rPr lang="en-US" dirty="0"/>
              <a:t>When the model(s) predicted a launch would not land successfully, it never did. However, the model(s) sometimes wrongly predicted a successful landing.</a:t>
            </a:r>
          </a:p>
        </p:txBody>
      </p:sp>
      <p:sp>
        <p:nvSpPr>
          <p:cNvPr id="2" name="TextBox 1">
            <a:extLst>
              <a:ext uri="{FF2B5EF4-FFF2-40B4-BE49-F238E27FC236}">
                <a16:creationId xmlns:a16="http://schemas.microsoft.com/office/drawing/2014/main" id="{ACADAF0D-7AEC-EDBB-F3C2-4BA88E75D8E2}"/>
              </a:ext>
            </a:extLst>
          </p:cNvPr>
          <p:cNvSpPr txBox="1"/>
          <p:nvPr/>
        </p:nvSpPr>
        <p:spPr>
          <a:xfrm>
            <a:off x="9340779" y="4594536"/>
            <a:ext cx="272045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However, the “Decision Tree” model occasionally scored slightly higher, depending on optimization (and inherent randomness)</a:t>
            </a:r>
          </a:p>
        </p:txBody>
      </p:sp>
      <p:pic>
        <p:nvPicPr>
          <p:cNvPr id="10" name="Picture 9">
            <a:extLst>
              <a:ext uri="{FF2B5EF4-FFF2-40B4-BE49-F238E27FC236}">
                <a16:creationId xmlns:a16="http://schemas.microsoft.com/office/drawing/2014/main" id="{C14E51C4-1F6F-5166-A5A8-C58E7EFE6297}"/>
              </a:ext>
            </a:extLst>
          </p:cNvPr>
          <p:cNvPicPr>
            <a:picLocks noChangeAspect="1"/>
          </p:cNvPicPr>
          <p:nvPr/>
        </p:nvPicPr>
        <p:blipFill>
          <a:blip r:embed="rId6"/>
          <a:stretch>
            <a:fillRect/>
          </a:stretch>
        </p:blipFill>
        <p:spPr>
          <a:xfrm>
            <a:off x="6888101" y="4701740"/>
            <a:ext cx="2452678" cy="1812615"/>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FE3ACE3-A52A-7777-1B3A-89F25EDA45DF}"/>
              </a:ext>
            </a:extLst>
          </p:cNvPr>
          <p:cNvPicPr>
            <a:picLocks noChangeAspect="1"/>
          </p:cNvPicPr>
          <p:nvPr/>
        </p:nvPicPr>
        <p:blipFill>
          <a:blip r:embed="rId3"/>
          <a:stretch>
            <a:fillRect/>
          </a:stretch>
        </p:blipFill>
        <p:spPr>
          <a:xfrm>
            <a:off x="1211978" y="4620132"/>
            <a:ext cx="9774014" cy="1895740"/>
          </a:xfrm>
          <a:prstGeom prst="rect">
            <a:avLst/>
          </a:prstGeom>
        </p:spPr>
      </p:pic>
      <p:sp>
        <p:nvSpPr>
          <p:cNvPr id="7" name="TextBox 6">
            <a:extLst>
              <a:ext uri="{FF2B5EF4-FFF2-40B4-BE49-F238E27FC236}">
                <a16:creationId xmlns:a16="http://schemas.microsoft.com/office/drawing/2014/main" id="{2A0CA774-1DE7-E147-1A1C-CC7624D44B6E}"/>
              </a:ext>
            </a:extLst>
          </p:cNvPr>
          <p:cNvSpPr txBox="1"/>
          <p:nvPr/>
        </p:nvSpPr>
        <p:spPr>
          <a:xfrm>
            <a:off x="6219825" y="3005137"/>
            <a:ext cx="4529138" cy="1477328"/>
          </a:xfrm>
          <a:prstGeom prst="rect">
            <a:avLst/>
          </a:prstGeom>
          <a:noFill/>
        </p:spPr>
        <p:txBody>
          <a:bodyPr wrap="square" rtlCol="0">
            <a:spAutoFit/>
          </a:bodyPr>
          <a:lstStyle/>
          <a:p>
            <a:r>
              <a:rPr lang="en-US" dirty="0"/>
              <a:t>Image:</a:t>
            </a:r>
          </a:p>
          <a:p>
            <a:r>
              <a:rPr lang="en-US" dirty="0"/>
              <a:t>Flight Number vs Launch Site and “Class” (success/failure). Flight numbers correlate with launch site, and appear to see a higher success rate as number increases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FE65625-ED5F-48D9-75A0-9693F625FBA6}"/>
              </a:ext>
            </a:extLst>
          </p:cNvPr>
          <p:cNvPicPr>
            <a:picLocks noChangeAspect="1"/>
          </p:cNvPicPr>
          <p:nvPr/>
        </p:nvPicPr>
        <p:blipFill>
          <a:blip r:embed="rId3"/>
          <a:stretch>
            <a:fillRect/>
          </a:stretch>
        </p:blipFill>
        <p:spPr>
          <a:xfrm>
            <a:off x="2147206" y="4149405"/>
            <a:ext cx="7891541" cy="2494497"/>
          </a:xfrm>
          <a:prstGeom prst="rect">
            <a:avLst/>
          </a:prstGeom>
        </p:spPr>
      </p:pic>
      <p:sp>
        <p:nvSpPr>
          <p:cNvPr id="7" name="TextBox 6">
            <a:extLst>
              <a:ext uri="{FF2B5EF4-FFF2-40B4-BE49-F238E27FC236}">
                <a16:creationId xmlns:a16="http://schemas.microsoft.com/office/drawing/2014/main" id="{ABF5CB0A-CD7D-65E9-C9F0-5D608A6CCD34}"/>
              </a:ext>
            </a:extLst>
          </p:cNvPr>
          <p:cNvSpPr txBox="1"/>
          <p:nvPr/>
        </p:nvSpPr>
        <p:spPr>
          <a:xfrm>
            <a:off x="6410325" y="2624137"/>
            <a:ext cx="4529138" cy="1477328"/>
          </a:xfrm>
          <a:prstGeom prst="rect">
            <a:avLst/>
          </a:prstGeom>
          <a:noFill/>
        </p:spPr>
        <p:txBody>
          <a:bodyPr wrap="square" rtlCol="0">
            <a:spAutoFit/>
          </a:bodyPr>
          <a:lstStyle/>
          <a:p>
            <a:r>
              <a:rPr lang="en-US" dirty="0"/>
              <a:t>Image:</a:t>
            </a:r>
          </a:p>
          <a:p>
            <a:r>
              <a:rPr lang="en-US" dirty="0"/>
              <a:t>Launch Site vs Payload Mass and Class. Payload mass appears to correlate with launch site, launch sites may have min/max acceptable payloads.</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44FB2E0F-F6FD-DB96-53EB-9534CF625760}"/>
              </a:ext>
            </a:extLst>
          </p:cNvPr>
          <p:cNvPicPr>
            <a:picLocks noChangeAspect="1"/>
          </p:cNvPicPr>
          <p:nvPr/>
        </p:nvPicPr>
        <p:blipFill>
          <a:blip r:embed="rId3"/>
          <a:stretch>
            <a:fillRect/>
          </a:stretch>
        </p:blipFill>
        <p:spPr>
          <a:xfrm>
            <a:off x="6096000" y="4214639"/>
            <a:ext cx="3867690" cy="2476846"/>
          </a:xfrm>
          <a:prstGeom prst="rect">
            <a:avLst/>
          </a:prstGeom>
        </p:spPr>
      </p:pic>
      <p:sp>
        <p:nvSpPr>
          <p:cNvPr id="7" name="TextBox 6">
            <a:extLst>
              <a:ext uri="{FF2B5EF4-FFF2-40B4-BE49-F238E27FC236}">
                <a16:creationId xmlns:a16="http://schemas.microsoft.com/office/drawing/2014/main" id="{06E3A5F9-3B9F-F715-FD33-37BFC5E4C33A}"/>
              </a:ext>
            </a:extLst>
          </p:cNvPr>
          <p:cNvSpPr txBox="1"/>
          <p:nvPr/>
        </p:nvSpPr>
        <p:spPr>
          <a:xfrm>
            <a:off x="6096000" y="3167062"/>
            <a:ext cx="4529138" cy="923330"/>
          </a:xfrm>
          <a:prstGeom prst="rect">
            <a:avLst/>
          </a:prstGeom>
          <a:noFill/>
        </p:spPr>
        <p:txBody>
          <a:bodyPr wrap="square" rtlCol="0">
            <a:spAutoFit/>
          </a:bodyPr>
          <a:lstStyle/>
          <a:p>
            <a:r>
              <a:rPr lang="en-US" dirty="0"/>
              <a:t>Image:</a:t>
            </a:r>
          </a:p>
          <a:p>
            <a:r>
              <a:rPr lang="en-US" dirty="0"/>
              <a:t>Success Rate vs Orbit type. Some orbits are more successful than others. </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19D6200-35FE-B11D-050C-EAC8208761BD}"/>
              </a:ext>
            </a:extLst>
          </p:cNvPr>
          <p:cNvPicPr>
            <a:picLocks noChangeAspect="1"/>
          </p:cNvPicPr>
          <p:nvPr/>
        </p:nvPicPr>
        <p:blipFill>
          <a:blip r:embed="rId3"/>
          <a:stretch>
            <a:fillRect/>
          </a:stretch>
        </p:blipFill>
        <p:spPr>
          <a:xfrm>
            <a:off x="6360941" y="3349582"/>
            <a:ext cx="3801005" cy="3334215"/>
          </a:xfrm>
          <a:prstGeom prst="rect">
            <a:avLst/>
          </a:prstGeom>
        </p:spPr>
      </p:pic>
      <p:sp>
        <p:nvSpPr>
          <p:cNvPr id="7" name="TextBox 6">
            <a:extLst>
              <a:ext uri="{FF2B5EF4-FFF2-40B4-BE49-F238E27FC236}">
                <a16:creationId xmlns:a16="http://schemas.microsoft.com/office/drawing/2014/main" id="{7CCB38D7-AD9A-61AC-6DC2-A0F79D32AF6C}"/>
              </a:ext>
            </a:extLst>
          </p:cNvPr>
          <p:cNvSpPr txBox="1"/>
          <p:nvPr/>
        </p:nvSpPr>
        <p:spPr>
          <a:xfrm>
            <a:off x="5936776" y="1872254"/>
            <a:ext cx="4529138" cy="1477328"/>
          </a:xfrm>
          <a:prstGeom prst="rect">
            <a:avLst/>
          </a:prstGeom>
          <a:noFill/>
        </p:spPr>
        <p:txBody>
          <a:bodyPr wrap="square" rtlCol="0">
            <a:spAutoFit/>
          </a:bodyPr>
          <a:lstStyle/>
          <a:p>
            <a:r>
              <a:rPr lang="en-US" dirty="0"/>
              <a:t>Image:</a:t>
            </a:r>
          </a:p>
          <a:p>
            <a:r>
              <a:rPr lang="en-US" dirty="0"/>
              <a:t>Orbit type vs flight number. Orbit types correlate with flight number. You can also see here that orbit type success rate may not be as valuable as previously indicated. </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57FC8CB-B893-9632-0741-0C6F3A2F8D04}"/>
              </a:ext>
            </a:extLst>
          </p:cNvPr>
          <p:cNvPicPr>
            <a:picLocks noChangeAspect="1"/>
          </p:cNvPicPr>
          <p:nvPr/>
        </p:nvPicPr>
        <p:blipFill>
          <a:blip r:embed="rId3"/>
          <a:stretch>
            <a:fillRect/>
          </a:stretch>
        </p:blipFill>
        <p:spPr>
          <a:xfrm>
            <a:off x="5518688" y="3314471"/>
            <a:ext cx="3829584" cy="3277057"/>
          </a:xfrm>
          <a:prstGeom prst="rect">
            <a:avLst/>
          </a:prstGeom>
        </p:spPr>
      </p:pic>
      <p:sp>
        <p:nvSpPr>
          <p:cNvPr id="7" name="TextBox 6">
            <a:extLst>
              <a:ext uri="{FF2B5EF4-FFF2-40B4-BE49-F238E27FC236}">
                <a16:creationId xmlns:a16="http://schemas.microsoft.com/office/drawing/2014/main" id="{20266B53-15D0-2AEA-D4C9-F8D00E073C44}"/>
              </a:ext>
            </a:extLst>
          </p:cNvPr>
          <p:cNvSpPr txBox="1"/>
          <p:nvPr/>
        </p:nvSpPr>
        <p:spPr>
          <a:xfrm>
            <a:off x="5422710" y="1777498"/>
            <a:ext cx="4529138" cy="1477328"/>
          </a:xfrm>
          <a:prstGeom prst="rect">
            <a:avLst/>
          </a:prstGeom>
          <a:noFill/>
        </p:spPr>
        <p:txBody>
          <a:bodyPr wrap="square" rtlCol="0">
            <a:spAutoFit/>
          </a:bodyPr>
          <a:lstStyle/>
          <a:p>
            <a:r>
              <a:rPr lang="en-US" dirty="0"/>
              <a:t>Image:</a:t>
            </a:r>
          </a:p>
          <a:p>
            <a:r>
              <a:rPr lang="en-US" dirty="0"/>
              <a:t>Orbit type vs payload mass and class. With heavy payloads the successful landing or positive landing rate are more for Polar, LEO and ISS.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37429F9-0FF1-A625-9C30-84B4FFD1C25E}"/>
              </a:ext>
            </a:extLst>
          </p:cNvPr>
          <p:cNvPicPr>
            <a:picLocks noChangeAspect="1"/>
          </p:cNvPicPr>
          <p:nvPr/>
        </p:nvPicPr>
        <p:blipFill>
          <a:blip r:embed="rId3"/>
          <a:stretch>
            <a:fillRect/>
          </a:stretch>
        </p:blipFill>
        <p:spPr>
          <a:xfrm>
            <a:off x="6433516" y="4119246"/>
            <a:ext cx="3810532" cy="2486372"/>
          </a:xfrm>
          <a:prstGeom prst="rect">
            <a:avLst/>
          </a:prstGeom>
        </p:spPr>
      </p:pic>
      <p:sp>
        <p:nvSpPr>
          <p:cNvPr id="7" name="TextBox 6">
            <a:extLst>
              <a:ext uri="{FF2B5EF4-FFF2-40B4-BE49-F238E27FC236}">
                <a16:creationId xmlns:a16="http://schemas.microsoft.com/office/drawing/2014/main" id="{D11241CA-D3C9-DC52-FBD0-5159EC7B752E}"/>
              </a:ext>
            </a:extLst>
          </p:cNvPr>
          <p:cNvSpPr txBox="1"/>
          <p:nvPr/>
        </p:nvSpPr>
        <p:spPr>
          <a:xfrm>
            <a:off x="6173337" y="2641918"/>
            <a:ext cx="4529138" cy="1200329"/>
          </a:xfrm>
          <a:prstGeom prst="rect">
            <a:avLst/>
          </a:prstGeom>
          <a:noFill/>
        </p:spPr>
        <p:txBody>
          <a:bodyPr wrap="square" rtlCol="0">
            <a:spAutoFit/>
          </a:bodyPr>
          <a:lstStyle/>
          <a:p>
            <a:r>
              <a:rPr lang="en-US" dirty="0"/>
              <a:t>Image:</a:t>
            </a:r>
          </a:p>
          <a:p>
            <a:r>
              <a:rPr lang="en-US" dirty="0"/>
              <a:t>Class average vs year. Success rate increases with year as a trend (though decreases in 2020)</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06380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SQL statement: 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SPACEXDATASET</a:t>
            </a:r>
          </a:p>
          <a:p>
            <a:pPr>
              <a:lnSpc>
                <a:spcPct val="100000"/>
              </a:lnSpc>
              <a:spcBef>
                <a:spcPts val="1400"/>
              </a:spcBef>
            </a:pPr>
            <a:r>
              <a:rPr lang="en-US" sz="2200" dirty="0">
                <a:solidFill>
                  <a:schemeClr val="accent3">
                    <a:lumMod val="25000"/>
                  </a:schemeClr>
                </a:solidFill>
                <a:latin typeface="Abadi" panose="020B0604020104020204" pitchFamily="34" charset="0"/>
              </a:rPr>
              <a:t>Explanation: Select all unique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properties within the SPACEXDATASET 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1D734D4-34FB-D053-DE3B-2ECD527D3088}"/>
              </a:ext>
            </a:extLst>
          </p:cNvPr>
          <p:cNvPicPr>
            <a:picLocks noChangeAspect="1"/>
          </p:cNvPicPr>
          <p:nvPr/>
        </p:nvPicPr>
        <p:blipFill>
          <a:blip r:embed="rId3"/>
          <a:stretch>
            <a:fillRect/>
          </a:stretch>
        </p:blipFill>
        <p:spPr>
          <a:xfrm>
            <a:off x="7955162" y="2862668"/>
            <a:ext cx="2417136" cy="362570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603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SQL statement: SELECT * from SPACEXDATASET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5</a:t>
            </a:r>
          </a:p>
          <a:p>
            <a:pPr>
              <a:lnSpc>
                <a:spcPct val="100000"/>
              </a:lnSpc>
              <a:spcBef>
                <a:spcPts val="1400"/>
              </a:spcBef>
            </a:pPr>
            <a:r>
              <a:rPr lang="en-US" sz="2200" dirty="0">
                <a:solidFill>
                  <a:schemeClr val="accent3">
                    <a:lumMod val="25000"/>
                  </a:schemeClr>
                </a:solidFill>
                <a:latin typeface="Abadi" panose="020B0604020104020204" pitchFamily="34" charset="0"/>
              </a:rPr>
              <a:t>Explanation: Selects first 5 entries from SPACEXDATASET table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property contains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4D7AE38-5B8D-D17F-48F1-E8709CB85D6A}"/>
              </a:ext>
            </a:extLst>
          </p:cNvPr>
          <p:cNvPicPr>
            <a:picLocks noChangeAspect="1"/>
          </p:cNvPicPr>
          <p:nvPr/>
        </p:nvPicPr>
        <p:blipFill>
          <a:blip r:embed="rId3"/>
          <a:stretch>
            <a:fillRect/>
          </a:stretch>
        </p:blipFill>
        <p:spPr>
          <a:xfrm>
            <a:off x="770011" y="4041408"/>
            <a:ext cx="9526329" cy="254353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SQL statement: SELECT(sum("PAYLOAD_MASS__KG_")) as "</a:t>
            </a:r>
            <a:r>
              <a:rPr lang="en-US" sz="2200" dirty="0" err="1">
                <a:solidFill>
                  <a:schemeClr val="accent3">
                    <a:lumMod val="25000"/>
                  </a:schemeClr>
                </a:solidFill>
                <a:latin typeface="Abadi" panose="020B0604020104020204" pitchFamily="34" charset="0"/>
              </a:rPr>
              <a:t>NASA_CRS_net</a:t>
            </a:r>
            <a:r>
              <a:rPr lang="en-US" sz="2200" dirty="0">
                <a:solidFill>
                  <a:schemeClr val="accent3">
                    <a:lumMod val="25000"/>
                  </a:schemeClr>
                </a:solidFill>
                <a:latin typeface="Abadi" panose="020B0604020104020204" pitchFamily="34" charset="0"/>
              </a:rPr>
              <a:t>" from SPACEXDATASET where "Customer"='NASA (CRS)’</a:t>
            </a:r>
          </a:p>
          <a:p>
            <a:pPr>
              <a:lnSpc>
                <a:spcPct val="100000"/>
              </a:lnSpc>
              <a:spcBef>
                <a:spcPts val="1400"/>
              </a:spcBef>
            </a:pPr>
            <a:r>
              <a:rPr lang="en-US" sz="2200" dirty="0">
                <a:solidFill>
                  <a:schemeClr val="accent3">
                    <a:lumMod val="25000"/>
                  </a:schemeClr>
                </a:solidFill>
                <a:latin typeface="Abadi" panose="020B0604020104020204" pitchFamily="34" charset="0"/>
              </a:rPr>
              <a:t>Explanation: Selects the sum of the “PAYLOAD_MASS_KG” column in the SPACEXDATASET table for rows where the “Customer” property is “NASA(CRS)”. Relabels as “</a:t>
            </a:r>
            <a:r>
              <a:rPr lang="en-US" sz="2200" dirty="0" err="1">
                <a:solidFill>
                  <a:schemeClr val="accent3">
                    <a:lumMod val="25000"/>
                  </a:schemeClr>
                </a:solidFill>
                <a:latin typeface="Abadi" panose="020B0604020104020204" pitchFamily="34" charset="0"/>
              </a:rPr>
              <a:t>nasa_crs_net</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2F09341-C848-104D-E998-DE4F921E8017}"/>
              </a:ext>
            </a:extLst>
          </p:cNvPr>
          <p:cNvPicPr>
            <a:picLocks noChangeAspect="1"/>
          </p:cNvPicPr>
          <p:nvPr/>
        </p:nvPicPr>
        <p:blipFill>
          <a:blip r:embed="rId3"/>
          <a:stretch>
            <a:fillRect/>
          </a:stretch>
        </p:blipFill>
        <p:spPr>
          <a:xfrm>
            <a:off x="6521504" y="4602877"/>
            <a:ext cx="2977337" cy="197444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SQL statement: select(avg("PAYLOAD_MASS__KG_")) as AVG_F9_Payload from SPACEXDATASET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LIKE 'F9 v1.1%’</a:t>
            </a:r>
          </a:p>
          <a:p>
            <a:pPr>
              <a:lnSpc>
                <a:spcPct val="100000"/>
              </a:lnSpc>
              <a:spcBef>
                <a:spcPts val="1400"/>
              </a:spcBef>
            </a:pPr>
            <a:r>
              <a:rPr lang="en-US" sz="2200" dirty="0">
                <a:solidFill>
                  <a:schemeClr val="accent3">
                    <a:lumMod val="25000"/>
                  </a:schemeClr>
                </a:solidFill>
                <a:latin typeface="Abadi" panose="020B0604020104020204" pitchFamily="34" charset="0"/>
              </a:rPr>
              <a:t>Explanation: Selects the average of the “PAYLOAD_MASS_KG_” column in the SPACEXDATASET table where the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property begins with “F9 v1.1”. Renames as “avg_f9_payload”.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C9D8D81-9ABC-29AF-8F41-834DB0CB2354}"/>
              </a:ext>
            </a:extLst>
          </p:cNvPr>
          <p:cNvPicPr>
            <a:picLocks noChangeAspect="1"/>
          </p:cNvPicPr>
          <p:nvPr/>
        </p:nvPicPr>
        <p:blipFill>
          <a:blip r:embed="rId3"/>
          <a:stretch>
            <a:fillRect/>
          </a:stretch>
        </p:blipFill>
        <p:spPr>
          <a:xfrm>
            <a:off x="6481902" y="4617382"/>
            <a:ext cx="3699328" cy="198418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SQL statement: select min(Date) from SPACEXDATASET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a:t>
            </a:r>
          </a:p>
          <a:p>
            <a:pPr>
              <a:lnSpc>
                <a:spcPct val="100000"/>
              </a:lnSpc>
              <a:spcBef>
                <a:spcPts val="1400"/>
              </a:spcBef>
            </a:pPr>
            <a:r>
              <a:rPr lang="en-US" sz="2200" dirty="0">
                <a:solidFill>
                  <a:schemeClr val="accent3">
                    <a:lumMod val="25000"/>
                  </a:schemeClr>
                </a:solidFill>
                <a:latin typeface="Abadi" panose="020B0604020104020204" pitchFamily="34" charset="0"/>
              </a:rPr>
              <a:t>Explanation: Selects the minimum (earliest) date from the SPACEXDATASET table where the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property is “Success (ground pad)”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9F5C3AF-44F4-67F0-2565-61DB11A383FB}"/>
              </a:ext>
            </a:extLst>
          </p:cNvPr>
          <p:cNvPicPr>
            <a:picLocks noChangeAspect="1"/>
          </p:cNvPicPr>
          <p:nvPr/>
        </p:nvPicPr>
        <p:blipFill>
          <a:blip r:embed="rId3"/>
          <a:stretch>
            <a:fillRect/>
          </a:stretch>
        </p:blipFill>
        <p:spPr>
          <a:xfrm>
            <a:off x="6555276" y="4572103"/>
            <a:ext cx="3225620" cy="217541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37853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SQL statement: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PAYLOAD_MASS__KG_ from SPACEXDATASET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PAYLOAD_MASS__KG_ between 4000 and 6000</a:t>
            </a:r>
          </a:p>
          <a:p>
            <a:pPr>
              <a:lnSpc>
                <a:spcPct val="100000"/>
              </a:lnSpc>
              <a:spcBef>
                <a:spcPts val="1400"/>
              </a:spcBef>
            </a:pPr>
            <a:r>
              <a:rPr lang="en-US" sz="2200" dirty="0">
                <a:solidFill>
                  <a:schemeClr val="accent3">
                    <a:lumMod val="25000"/>
                  </a:schemeClr>
                </a:solidFill>
                <a:latin typeface="Abadi" panose="020B0604020104020204" pitchFamily="34" charset="0"/>
              </a:rPr>
              <a:t>Explanation: Selects the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and PAYLOAD_MASS_KG_ columns from the SPACEXDATASET table where the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property is “Success (drone ship” and the “PAYLOAD_MASS_KG_” property is between 4000 and 6000 (kg)</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6693161-DCF7-5049-AB1F-9DBB92FA1B3A}"/>
              </a:ext>
            </a:extLst>
          </p:cNvPr>
          <p:cNvPicPr>
            <a:picLocks noChangeAspect="1"/>
          </p:cNvPicPr>
          <p:nvPr/>
        </p:nvPicPr>
        <p:blipFill>
          <a:blip r:embed="rId3"/>
          <a:stretch>
            <a:fillRect/>
          </a:stretch>
        </p:blipFill>
        <p:spPr>
          <a:xfrm>
            <a:off x="9104873" y="3075294"/>
            <a:ext cx="3031548" cy="184244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65027"/>
            <a:ext cx="10154924" cy="47994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thoroughly explored to understand variable relationships and process timeline (how outcomes and relationships have shifted over time).</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 Support Vector Machine Decision Tree, K-Nearest Neighbors models were evaluated with algorithmic parameter optimization using a grid search method.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models were build which produced somewhat reliable predictions on test data. </a:t>
            </a:r>
          </a:p>
          <a:p>
            <a:pPr lvl="1">
              <a:lnSpc>
                <a:spcPct val="100000"/>
              </a:lnSpc>
              <a:spcBef>
                <a:spcPts val="1400"/>
              </a:spcBef>
            </a:pPr>
            <a:r>
              <a:rPr lang="en-US" sz="1800" dirty="0">
                <a:solidFill>
                  <a:schemeClr val="accent3">
                    <a:lumMod val="25000"/>
                  </a:schemeClr>
                </a:solidFill>
                <a:latin typeface="Abadi" panose="020B0604020104020204" pitchFamily="34" charset="0"/>
              </a:rPr>
              <a:t>A larger quantity of data would assist in refining models.</a:t>
            </a:r>
          </a:p>
          <a:p>
            <a:pPr lvl="1">
              <a:lnSpc>
                <a:spcPct val="100000"/>
              </a:lnSpc>
              <a:spcBef>
                <a:spcPts val="1400"/>
              </a:spcBef>
            </a:pPr>
            <a:r>
              <a:rPr lang="en-US" sz="1800" dirty="0">
                <a:solidFill>
                  <a:schemeClr val="accent3">
                    <a:lumMod val="25000"/>
                  </a:schemeClr>
                </a:solidFill>
                <a:latin typeface="Abadi" panose="020B0604020104020204" pitchFamily="34" charset="0"/>
              </a:rPr>
              <a:t>There are likely additional parameters that would be more relevant to predictive algorithms, and have been captured, but are withheld for proprietary concerns. Access to this data could substantially improve model reliability.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SQL statement: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 from SPACEXDATASET group by </a:t>
            </a:r>
            <a:r>
              <a:rPr lang="en-US" sz="2200" dirty="0" err="1">
                <a:solidFill>
                  <a:schemeClr val="accent3">
                    <a:lumMod val="25000"/>
                  </a:schemeClr>
                </a:solidFill>
                <a:latin typeface="Abadi" panose="020B0604020104020204" pitchFamily="34" charset="0"/>
              </a:rPr>
              <a:t>Mission_Outcome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Selects the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column of the SPACEXDATASET table and counts the instances of each unique entry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0C2D127-418B-50C9-F862-7BFE7E8A8BCA}"/>
              </a:ext>
            </a:extLst>
          </p:cNvPr>
          <p:cNvPicPr>
            <a:picLocks noChangeAspect="1"/>
          </p:cNvPicPr>
          <p:nvPr/>
        </p:nvPicPr>
        <p:blipFill>
          <a:blip r:embed="rId3"/>
          <a:stretch>
            <a:fillRect/>
          </a:stretch>
        </p:blipFill>
        <p:spPr>
          <a:xfrm>
            <a:off x="6308674" y="4545406"/>
            <a:ext cx="3786119" cy="206673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072903" cy="467980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SQL statement: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PAYLOAD_MASS__KG_ from SPACEXDATASET where PAYLOAD_MASS__KG_ = (select max(PAYLOAD_MASS__KG_) from SPACEXDATASET)</a:t>
            </a:r>
          </a:p>
          <a:p>
            <a:pPr>
              <a:lnSpc>
                <a:spcPct val="100000"/>
              </a:lnSpc>
              <a:spcBef>
                <a:spcPts val="1400"/>
              </a:spcBef>
            </a:pPr>
            <a:r>
              <a:rPr lang="en-US" sz="2200" dirty="0">
                <a:solidFill>
                  <a:schemeClr val="accent3">
                    <a:lumMod val="25000"/>
                  </a:schemeClr>
                </a:solidFill>
                <a:latin typeface="Abadi" panose="020B0604020104020204" pitchFamily="34" charset="0"/>
              </a:rPr>
              <a:t>Explanation: Selects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and “PAYLOAD_MASS__KG_” columns from the SPACEXDATASET table where the “PAYLOAD_MASS__KG_” value is equivalent to the maximum of all entries in the “PAYLOAD_MASS__KG_” column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6A781D7-759D-BE0C-BF7F-5555B26277CF}"/>
              </a:ext>
            </a:extLst>
          </p:cNvPr>
          <p:cNvPicPr>
            <a:picLocks noChangeAspect="1"/>
          </p:cNvPicPr>
          <p:nvPr/>
        </p:nvPicPr>
        <p:blipFill>
          <a:blip r:embed="rId3"/>
          <a:stretch>
            <a:fillRect/>
          </a:stretch>
        </p:blipFill>
        <p:spPr>
          <a:xfrm>
            <a:off x="7797194" y="1513665"/>
            <a:ext cx="3148310" cy="484973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2512"/>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SQL statement: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monthname</a:t>
            </a:r>
            <a:r>
              <a:rPr lang="en-US" sz="2200" dirty="0">
                <a:solidFill>
                  <a:schemeClr val="accent3">
                    <a:lumMod val="25000"/>
                  </a:schemeClr>
                </a:solidFill>
                <a:latin typeface="Abadi" panose="020B0604020104020204" pitchFamily="34" charset="0"/>
              </a:rPr>
              <a:t>(Date) as Month, year(Date) as Year from SPACEXDATASET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'Failure (drone ship)’ and year(Date) = 2015</a:t>
            </a:r>
          </a:p>
          <a:p>
            <a:pPr>
              <a:lnSpc>
                <a:spcPct val="100000"/>
              </a:lnSpc>
              <a:spcBef>
                <a:spcPts val="1400"/>
              </a:spcBef>
            </a:pPr>
            <a:r>
              <a:rPr lang="en-US" sz="2200" dirty="0">
                <a:solidFill>
                  <a:schemeClr val="accent3">
                    <a:lumMod val="25000"/>
                  </a:schemeClr>
                </a:solidFill>
                <a:latin typeface="Abadi" panose="020B0604020104020204" pitchFamily="34" charset="0"/>
              </a:rPr>
              <a:t>Explanation: Selects columns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from table SPACEXDATASET where the property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is “Failure (drone ship)” and the year of the property “Date” is 2015. Adds “Month” and “Year” columns based on “Date” property.</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4E24115-83D3-CA65-89C5-A77EF37E60A9}"/>
              </a:ext>
            </a:extLst>
          </p:cNvPr>
          <p:cNvPicPr>
            <a:picLocks noChangeAspect="1"/>
          </p:cNvPicPr>
          <p:nvPr/>
        </p:nvPicPr>
        <p:blipFill>
          <a:blip r:embed="rId3"/>
          <a:stretch>
            <a:fillRect/>
          </a:stretch>
        </p:blipFill>
        <p:spPr>
          <a:xfrm>
            <a:off x="1674354" y="5401850"/>
            <a:ext cx="5913382" cy="114452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1071696"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2200" dirty="0">
                <a:solidFill>
                  <a:schemeClr val="accent3">
                    <a:lumMod val="25000"/>
                  </a:schemeClr>
                </a:solidFill>
                <a:latin typeface="Abadi" panose="020B0604020104020204" pitchFamily="34" charset="0"/>
              </a:rPr>
              <a:t>SQL statement: select count(*) as Count,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from SPACEXDATASET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like '%Success%' and Date &gt; '2010-06-04’ and Date &lt; '2017-03-20’ group by </a:t>
            </a:r>
            <a:r>
              <a:rPr lang="en-US" sz="2200" dirty="0" err="1">
                <a:solidFill>
                  <a:schemeClr val="accent3">
                    <a:lumMod val="25000"/>
                  </a:schemeClr>
                </a:solidFill>
                <a:latin typeface="Abadi" panose="020B0604020104020204" pitchFamily="34" charset="0"/>
              </a:rPr>
              <a:t>Landing_Outcome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Selects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column from SPACEXDATASET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property contains “Success” and the “Date” property is between 2010-06-04 and 2017-03-20, then counts instances of unique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entries, labeled as “Count”.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BB1E37F-D010-2560-B5D8-5B73A8C24769}"/>
              </a:ext>
            </a:extLst>
          </p:cNvPr>
          <p:cNvPicPr>
            <a:picLocks noChangeAspect="1"/>
          </p:cNvPicPr>
          <p:nvPr/>
        </p:nvPicPr>
        <p:blipFill>
          <a:blip r:embed="rId3"/>
          <a:stretch>
            <a:fillRect/>
          </a:stretch>
        </p:blipFill>
        <p:spPr>
          <a:xfrm>
            <a:off x="4614955" y="5458646"/>
            <a:ext cx="2877665" cy="123328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83574" y="1357052"/>
            <a:ext cx="1134010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95A6E969-9BD9-5DCA-165C-B80BA3D02803}"/>
              </a:ext>
            </a:extLst>
          </p:cNvPr>
          <p:cNvPicPr>
            <a:picLocks noChangeAspect="1"/>
          </p:cNvPicPr>
          <p:nvPr/>
        </p:nvPicPr>
        <p:blipFill>
          <a:blip r:embed="rId3"/>
          <a:stretch>
            <a:fillRect/>
          </a:stretch>
        </p:blipFill>
        <p:spPr>
          <a:xfrm>
            <a:off x="3566259" y="3143949"/>
            <a:ext cx="7529372" cy="3629889"/>
          </a:xfrm>
          <a:prstGeom prst="rect">
            <a:avLst/>
          </a:prstGeom>
        </p:spPr>
      </p:pic>
      <p:sp>
        <p:nvSpPr>
          <p:cNvPr id="7" name="TextBox 6">
            <a:extLst>
              <a:ext uri="{FF2B5EF4-FFF2-40B4-BE49-F238E27FC236}">
                <a16:creationId xmlns:a16="http://schemas.microsoft.com/office/drawing/2014/main" id="{97781127-ABF2-1927-46AA-C27E4822EE18}"/>
              </a:ext>
            </a:extLst>
          </p:cNvPr>
          <p:cNvSpPr txBox="1"/>
          <p:nvPr/>
        </p:nvSpPr>
        <p:spPr>
          <a:xfrm>
            <a:off x="527713" y="3380096"/>
            <a:ext cx="282963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Launch sites marked on map. Numbers indicate launches in each region (</a:t>
            </a:r>
            <a:r>
              <a:rPr lang="en-US" dirty="0" err="1"/>
              <a:t>florida</a:t>
            </a:r>
            <a:r>
              <a:rPr lang="en-US" dirty="0"/>
              <a:t> is actually two locations, but are aggregated due to proximity at zoom scale). </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709673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r>
              <a:rPr lang="en-US" dirty="0">
                <a:solidFill>
                  <a:schemeClr val="accent3">
                    <a:lumMod val="25000"/>
                  </a:schemeClr>
                </a:solidFill>
              </a:rPr>
              <a:t>Green markers indicate successful launches, while red markers indicate unsuccessful. </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537783"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VAFB Launch Success and Failures</a:t>
            </a:r>
          </a:p>
        </p:txBody>
      </p:sp>
      <p:pic>
        <p:nvPicPr>
          <p:cNvPr id="4" name="Picture 3">
            <a:extLst>
              <a:ext uri="{FF2B5EF4-FFF2-40B4-BE49-F238E27FC236}">
                <a16:creationId xmlns:a16="http://schemas.microsoft.com/office/drawing/2014/main" id="{24D2F7E2-8FE3-16F0-28E6-2FEC8FF8705E}"/>
              </a:ext>
            </a:extLst>
          </p:cNvPr>
          <p:cNvPicPr>
            <a:picLocks noChangeAspect="1"/>
          </p:cNvPicPr>
          <p:nvPr/>
        </p:nvPicPr>
        <p:blipFill>
          <a:blip r:embed="rId3"/>
          <a:stretch>
            <a:fillRect/>
          </a:stretch>
        </p:blipFill>
        <p:spPr>
          <a:xfrm>
            <a:off x="7784277" y="691993"/>
            <a:ext cx="4261136" cy="525886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5654980"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Blue lines and labels show distances from launch point to coastline and railway</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to Coastline and Railway</a:t>
            </a:r>
          </a:p>
        </p:txBody>
      </p:sp>
      <p:pic>
        <p:nvPicPr>
          <p:cNvPr id="7" name="Picture 6">
            <a:extLst>
              <a:ext uri="{FF2B5EF4-FFF2-40B4-BE49-F238E27FC236}">
                <a16:creationId xmlns:a16="http://schemas.microsoft.com/office/drawing/2014/main" id="{86E13DCF-9FD5-BD81-3EBD-ABEA7D108132}"/>
              </a:ext>
            </a:extLst>
          </p:cNvPr>
          <p:cNvPicPr>
            <a:picLocks noChangeAspect="1"/>
          </p:cNvPicPr>
          <p:nvPr/>
        </p:nvPicPr>
        <p:blipFill>
          <a:blip r:embed="rId3"/>
          <a:stretch>
            <a:fillRect/>
          </a:stretch>
        </p:blipFill>
        <p:spPr>
          <a:xfrm>
            <a:off x="6461862" y="1329604"/>
            <a:ext cx="5542491" cy="419066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a:lnSpc>
                <a:spcPct val="100000"/>
              </a:lnSpc>
              <a:spcBef>
                <a:spcPts val="1400"/>
              </a:spcBef>
            </a:pPr>
            <a:r>
              <a:rPr lang="en-US" sz="2200" dirty="0">
                <a:solidFill>
                  <a:schemeClr val="accent3">
                    <a:lumMod val="25000"/>
                  </a:schemeClr>
                </a:solidFill>
                <a:latin typeface="Abadi"/>
              </a:rPr>
              <a:t>Shows proportion of successes from each launch site. E.g., 41.7% of launch successes were at KSC LC-39A.</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Pie Chart</a:t>
            </a:r>
          </a:p>
        </p:txBody>
      </p:sp>
      <p:pic>
        <p:nvPicPr>
          <p:cNvPr id="4" name="Picture 3">
            <a:extLst>
              <a:ext uri="{FF2B5EF4-FFF2-40B4-BE49-F238E27FC236}">
                <a16:creationId xmlns:a16="http://schemas.microsoft.com/office/drawing/2014/main" id="{A07E42DA-898B-49A0-7E7F-13EE182262D7}"/>
              </a:ext>
            </a:extLst>
          </p:cNvPr>
          <p:cNvPicPr>
            <a:picLocks noChangeAspect="1"/>
          </p:cNvPicPr>
          <p:nvPr/>
        </p:nvPicPr>
        <p:blipFill>
          <a:blip r:embed="rId3"/>
          <a:stretch>
            <a:fillRect/>
          </a:stretch>
        </p:blipFill>
        <p:spPr>
          <a:xfrm>
            <a:off x="271006" y="4147823"/>
            <a:ext cx="10765484" cy="25995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10205172" cy="4020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Sometimes rockets blow up! That’s no good.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We want to be able to predict with confidence when rockets will blow up. Unfortunately, we don’t have access to a whole lot of relevant data. Luckily, we do have Wikipedia (and a very superficial API from SpaceX themselves).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375249"/>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r>
              <a:rPr lang="en-US" sz="2200" dirty="0"/>
              <a:t>The launch site with the highest success ration was KSC LC-39A, which saw 76.9% of launches resulting in a successful outcome. </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Mission Successes/Failures for KSC LC-39A</a:t>
            </a:r>
          </a:p>
        </p:txBody>
      </p:sp>
      <p:pic>
        <p:nvPicPr>
          <p:cNvPr id="4" name="Picture 3">
            <a:extLst>
              <a:ext uri="{FF2B5EF4-FFF2-40B4-BE49-F238E27FC236}">
                <a16:creationId xmlns:a16="http://schemas.microsoft.com/office/drawing/2014/main" id="{E9FC9A0C-467E-7344-B0F1-9A1A6FCA4CAD}"/>
              </a:ext>
            </a:extLst>
          </p:cNvPr>
          <p:cNvPicPr>
            <a:picLocks noChangeAspect="1"/>
          </p:cNvPicPr>
          <p:nvPr/>
        </p:nvPicPr>
        <p:blipFill>
          <a:blip r:embed="rId3"/>
          <a:stretch>
            <a:fillRect/>
          </a:stretch>
        </p:blipFill>
        <p:spPr>
          <a:xfrm>
            <a:off x="241111" y="3932233"/>
            <a:ext cx="10845420" cy="267161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79714"/>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p>
          <a:p>
            <a:pPr>
              <a:lnSpc>
                <a:spcPct val="100000"/>
              </a:lnSpc>
              <a:spcBef>
                <a:spcPts val="1400"/>
              </a:spcBef>
            </a:pPr>
            <a:r>
              <a:rPr lang="en-US" sz="2200" dirty="0">
                <a:solidFill>
                  <a:schemeClr val="accent3">
                    <a:lumMod val="25000"/>
                  </a:schemeClr>
                </a:solidFill>
                <a:latin typeface="Abadi"/>
              </a:rPr>
              <a:t>Payload vs Launch Outcome for All Sites – 1) all payloads and 2) 2000-6000kg</a:t>
            </a:r>
          </a:p>
          <a:p>
            <a:pPr>
              <a:lnSpc>
                <a:spcPct val="100000"/>
              </a:lnSpc>
              <a:spcBef>
                <a:spcPts val="1400"/>
              </a:spcBef>
            </a:pPr>
            <a:r>
              <a:rPr lang="en-US" sz="2200" dirty="0">
                <a:solidFill>
                  <a:schemeClr val="accent3">
                    <a:lumMod val="25000"/>
                  </a:schemeClr>
                </a:solidFill>
                <a:latin typeface="Abadi"/>
              </a:rPr>
              <a:t>“FT” booster version has the most overall successes, with most occurring in the 2000-6000kg range.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 All Sites, by payload</a:t>
            </a:r>
          </a:p>
        </p:txBody>
      </p:sp>
      <p:pic>
        <p:nvPicPr>
          <p:cNvPr id="4" name="Picture 3">
            <a:extLst>
              <a:ext uri="{FF2B5EF4-FFF2-40B4-BE49-F238E27FC236}">
                <a16:creationId xmlns:a16="http://schemas.microsoft.com/office/drawing/2014/main" id="{C0016CE4-4575-9467-5EDA-BF66369BA560}"/>
              </a:ext>
            </a:extLst>
          </p:cNvPr>
          <p:cNvPicPr>
            <a:picLocks noChangeAspect="1"/>
          </p:cNvPicPr>
          <p:nvPr/>
        </p:nvPicPr>
        <p:blipFill>
          <a:blip r:embed="rId3"/>
          <a:stretch>
            <a:fillRect/>
          </a:stretch>
        </p:blipFill>
        <p:spPr>
          <a:xfrm>
            <a:off x="150125" y="5008728"/>
            <a:ext cx="5272585" cy="1725979"/>
          </a:xfrm>
          <a:prstGeom prst="rect">
            <a:avLst/>
          </a:prstGeom>
        </p:spPr>
      </p:pic>
      <p:pic>
        <p:nvPicPr>
          <p:cNvPr id="7" name="Picture 6">
            <a:extLst>
              <a:ext uri="{FF2B5EF4-FFF2-40B4-BE49-F238E27FC236}">
                <a16:creationId xmlns:a16="http://schemas.microsoft.com/office/drawing/2014/main" id="{D9DA3C2A-88EC-537B-6F8B-D5915781A22F}"/>
              </a:ext>
            </a:extLst>
          </p:cNvPr>
          <p:cNvPicPr>
            <a:picLocks noChangeAspect="1"/>
          </p:cNvPicPr>
          <p:nvPr/>
        </p:nvPicPr>
        <p:blipFill>
          <a:blip r:embed="rId4"/>
          <a:stretch>
            <a:fillRect/>
          </a:stretch>
        </p:blipFill>
        <p:spPr>
          <a:xfrm>
            <a:off x="5453307" y="4982349"/>
            <a:ext cx="5642324" cy="175235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51729" y="1276896"/>
            <a:ext cx="5325989" cy="4646231"/>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achieved the highest classification accuracy, with a score of 0.889</a:t>
            </a:r>
          </a:p>
          <a:p>
            <a:pPr>
              <a:lnSpc>
                <a:spcPct val="100000"/>
              </a:lnSpc>
              <a:spcBef>
                <a:spcPts val="1400"/>
              </a:spcBef>
            </a:pPr>
            <a:r>
              <a:rPr lang="en-US" sz="2200" dirty="0">
                <a:solidFill>
                  <a:schemeClr val="accent3">
                    <a:lumMod val="25000"/>
                  </a:schemeClr>
                </a:solidFill>
                <a:latin typeface="Abadi" panose="020B0604020104020204" pitchFamily="34" charset="0"/>
              </a:rPr>
              <a:t>However, this outcome was rare and dependent on the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parameter optimization findings, which were inconsistent (likely due to random ‘fold’ selection)</a:t>
            </a:r>
          </a:p>
          <a:p>
            <a:pPr>
              <a:lnSpc>
                <a:spcPct val="100000"/>
              </a:lnSpc>
              <a:spcBef>
                <a:spcPts val="1400"/>
              </a:spcBef>
            </a:pPr>
            <a:r>
              <a:rPr lang="en-US" sz="2200" dirty="0">
                <a:solidFill>
                  <a:schemeClr val="accent3">
                    <a:lumMod val="25000"/>
                  </a:schemeClr>
                </a:solidFill>
                <a:latin typeface="Abadi" panose="020B0604020104020204" pitchFamily="34" charset="0"/>
              </a:rPr>
              <a:t>Parameters for this model are shown below:</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2" name="Picture 11">
            <a:extLst>
              <a:ext uri="{FF2B5EF4-FFF2-40B4-BE49-F238E27FC236}">
                <a16:creationId xmlns:a16="http://schemas.microsoft.com/office/drawing/2014/main" id="{66FBDBC0-3036-25A6-D899-8684CB803962}"/>
              </a:ext>
            </a:extLst>
          </p:cNvPr>
          <p:cNvPicPr>
            <a:picLocks noChangeAspect="1"/>
          </p:cNvPicPr>
          <p:nvPr/>
        </p:nvPicPr>
        <p:blipFill>
          <a:blip r:embed="rId3"/>
          <a:stretch>
            <a:fillRect/>
          </a:stretch>
        </p:blipFill>
        <p:spPr>
          <a:xfrm>
            <a:off x="978089" y="6025573"/>
            <a:ext cx="9612573" cy="574643"/>
          </a:xfrm>
          <a:prstGeom prst="rect">
            <a:avLst/>
          </a:prstGeom>
        </p:spPr>
      </p:pic>
      <p:pic>
        <p:nvPicPr>
          <p:cNvPr id="14" name="Picture 13">
            <a:extLst>
              <a:ext uri="{FF2B5EF4-FFF2-40B4-BE49-F238E27FC236}">
                <a16:creationId xmlns:a16="http://schemas.microsoft.com/office/drawing/2014/main" id="{37A08BFF-2CAC-DCEA-1455-C3D9AA1AF4A9}"/>
              </a:ext>
            </a:extLst>
          </p:cNvPr>
          <p:cNvPicPr>
            <a:picLocks noChangeAspect="1"/>
          </p:cNvPicPr>
          <p:nvPr/>
        </p:nvPicPr>
        <p:blipFill>
          <a:blip r:embed="rId4"/>
          <a:stretch>
            <a:fillRect/>
          </a:stretch>
        </p:blipFill>
        <p:spPr>
          <a:xfrm>
            <a:off x="6359332" y="1276897"/>
            <a:ext cx="4968309" cy="3262622"/>
          </a:xfrm>
          <a:prstGeom prst="rect">
            <a:avLst/>
          </a:prstGeom>
        </p:spPr>
      </p:pic>
      <p:pic>
        <p:nvPicPr>
          <p:cNvPr id="16" name="Picture 15">
            <a:extLst>
              <a:ext uri="{FF2B5EF4-FFF2-40B4-BE49-F238E27FC236}">
                <a16:creationId xmlns:a16="http://schemas.microsoft.com/office/drawing/2014/main" id="{AD7D92AF-2F30-2FBF-733E-8A3039572928}"/>
              </a:ext>
            </a:extLst>
          </p:cNvPr>
          <p:cNvPicPr>
            <a:picLocks noChangeAspect="1"/>
          </p:cNvPicPr>
          <p:nvPr/>
        </p:nvPicPr>
        <p:blipFill>
          <a:blip r:embed="rId5"/>
          <a:stretch>
            <a:fillRect/>
          </a:stretch>
        </p:blipFill>
        <p:spPr>
          <a:xfrm>
            <a:off x="6605516" y="4722308"/>
            <a:ext cx="4362417" cy="103207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19969" y="1438701"/>
            <a:ext cx="1109899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a:p>
            <a:pPr>
              <a:lnSpc>
                <a:spcPct val="100000"/>
              </a:lnSpc>
              <a:spcBef>
                <a:spcPts val="1400"/>
              </a:spcBef>
            </a:pPr>
            <a:r>
              <a:rPr lang="en-US" sz="2200" dirty="0">
                <a:solidFill>
                  <a:schemeClr val="accent3">
                    <a:lumMod val="25000"/>
                  </a:schemeClr>
                </a:solidFill>
                <a:latin typeface="Abadi" panose="020B0604020104020204" pitchFamily="34" charset="0"/>
              </a:rPr>
              <a:t>Confusion matrix for decision tree classifier with parameters shown in previous slide. </a:t>
            </a:r>
          </a:p>
          <a:p>
            <a:pPr>
              <a:lnSpc>
                <a:spcPct val="100000"/>
              </a:lnSpc>
              <a:spcBef>
                <a:spcPts val="1400"/>
              </a:spcBef>
            </a:pPr>
            <a:r>
              <a:rPr lang="en-US" sz="2200" dirty="0">
                <a:solidFill>
                  <a:schemeClr val="accent3">
                    <a:lumMod val="25000"/>
                  </a:schemeClr>
                </a:solidFill>
                <a:latin typeface="Abadi" panose="020B0604020104020204" pitchFamily="34" charset="0"/>
              </a:rPr>
              <a:t>The model made correct predictions on the test data in 16 out of 18 cases.</a:t>
            </a:r>
          </a:p>
          <a:p>
            <a:pPr>
              <a:lnSpc>
                <a:spcPct val="100000"/>
              </a:lnSpc>
              <a:spcBef>
                <a:spcPts val="1400"/>
              </a:spcBef>
            </a:pPr>
            <a:r>
              <a:rPr lang="en-US" sz="2200" dirty="0">
                <a:solidFill>
                  <a:schemeClr val="accent3">
                    <a:lumMod val="25000"/>
                  </a:schemeClr>
                </a:solidFill>
                <a:latin typeface="Abadi" panose="020B0604020104020204" pitchFamily="34" charset="0"/>
              </a:rPr>
              <a:t>There is a small chance of this model predicting both a false positive and a false negative.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71D9C57-6D37-5198-BAFB-C9E4042A686B}"/>
              </a:ext>
            </a:extLst>
          </p:cNvPr>
          <p:cNvPicPr>
            <a:picLocks noChangeAspect="1"/>
          </p:cNvPicPr>
          <p:nvPr/>
        </p:nvPicPr>
        <p:blipFill>
          <a:blip r:embed="rId3"/>
          <a:stretch>
            <a:fillRect/>
          </a:stretch>
        </p:blipFill>
        <p:spPr>
          <a:xfrm>
            <a:off x="4977044" y="3432823"/>
            <a:ext cx="4452062" cy="328147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74309" y="1483818"/>
            <a:ext cx="11180879" cy="519903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While the decision tree classification model shown may technically have the best ‘score’, it may not be the preferred model depending on prioritization. E.g., a model which is less likely to predict a false negative (incorrect prediction of failure) may be preferred. </a:t>
            </a:r>
          </a:p>
          <a:p>
            <a:pPr>
              <a:lnSpc>
                <a:spcPct val="100000"/>
              </a:lnSpc>
              <a:spcBef>
                <a:spcPts val="1400"/>
              </a:spcBef>
            </a:pPr>
            <a:r>
              <a:rPr lang="en-US" sz="2200" dirty="0">
                <a:solidFill>
                  <a:schemeClr val="accent3">
                    <a:lumMod val="25000"/>
                  </a:schemeClr>
                </a:solidFill>
                <a:latin typeface="Abadi" panose="020B0604020104020204" pitchFamily="34" charset="0"/>
              </a:rPr>
              <a:t>Due to variability in the outcome of the decision tree parameter optimization, the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optimizer inputs should be explored further. It should also be noted that in some cases this model was overfit to the training data – scoring better in the parameter optimization process, but worse on the accuracy scoring algorithm (with test data).</a:t>
            </a:r>
          </a:p>
          <a:p>
            <a:pPr>
              <a:lnSpc>
                <a:spcPct val="100000"/>
              </a:lnSpc>
              <a:spcBef>
                <a:spcPts val="1400"/>
              </a:spcBef>
            </a:pPr>
            <a:r>
              <a:rPr lang="en-US" sz="2200" dirty="0">
                <a:solidFill>
                  <a:schemeClr val="accent3">
                    <a:lumMod val="25000"/>
                  </a:schemeClr>
                </a:solidFill>
                <a:latin typeface="Abadi" panose="020B0604020104020204" pitchFamily="34" charset="0"/>
              </a:rPr>
              <a:t>Further context is necessary to produce a business recommendation – what are the priorities for this prediction tool?</a:t>
            </a:r>
          </a:p>
          <a:p>
            <a:pPr>
              <a:lnSpc>
                <a:spcPct val="100000"/>
              </a:lnSpc>
              <a:spcBef>
                <a:spcPts val="1400"/>
              </a:spcBef>
            </a:pPr>
            <a:r>
              <a:rPr lang="en-US" sz="2200" dirty="0">
                <a:solidFill>
                  <a:schemeClr val="accent3">
                    <a:lumMod val="25000"/>
                  </a:schemeClr>
                </a:solidFill>
                <a:latin typeface="Abadi" panose="020B0604020104020204" pitchFamily="34" charset="0"/>
              </a:rPr>
              <a:t>Model selection could be further evaluated on a fundamental level to yield more confidence. E.g., how do assumptions integral to a ‘decision tree’ model compare to those of a logistic regression model?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6DC6EFD3-53D6-9F4D-54C0-10D404E2EA6D}"/>
              </a:ext>
            </a:extLst>
          </p:cNvPr>
          <p:cNvPicPr>
            <a:picLocks noChangeAspect="1"/>
          </p:cNvPicPr>
          <p:nvPr/>
        </p:nvPicPr>
        <p:blipFill>
          <a:blip r:embed="rId4"/>
          <a:stretch>
            <a:fillRect/>
          </a:stretch>
        </p:blipFill>
        <p:spPr>
          <a:xfrm>
            <a:off x="3678737" y="3265879"/>
            <a:ext cx="4261328" cy="3161332"/>
          </a:xfrm>
          <a:prstGeom prst="rect">
            <a:avLst/>
          </a:prstGeom>
        </p:spPr>
      </p:pic>
      <p:sp>
        <p:nvSpPr>
          <p:cNvPr id="4" name="TextBox 3">
            <a:extLst>
              <a:ext uri="{FF2B5EF4-FFF2-40B4-BE49-F238E27FC236}">
                <a16:creationId xmlns:a16="http://schemas.microsoft.com/office/drawing/2014/main" id="{9B59D62D-AB18-9958-1168-4D7B7DA57C9E}"/>
              </a:ext>
            </a:extLst>
          </p:cNvPr>
          <p:cNvSpPr txBox="1"/>
          <p:nvPr/>
        </p:nvSpPr>
        <p:spPr>
          <a:xfrm>
            <a:off x="814317" y="3439236"/>
            <a:ext cx="3093493" cy="646331"/>
          </a:xfrm>
          <a:prstGeom prst="rect">
            <a:avLst/>
          </a:prstGeom>
          <a:noFill/>
        </p:spPr>
        <p:txBody>
          <a:bodyPr wrap="square" rtlCol="0">
            <a:spAutoFit/>
          </a:bodyPr>
          <a:lstStyle/>
          <a:p>
            <a:r>
              <a:rPr lang="en-US" dirty="0"/>
              <a:t>Most models produced the following confusion matrix:</a:t>
            </a:r>
          </a:p>
        </p:txBody>
      </p:sp>
      <p:sp>
        <p:nvSpPr>
          <p:cNvPr id="7" name="TextBox 6">
            <a:extLst>
              <a:ext uri="{FF2B5EF4-FFF2-40B4-BE49-F238E27FC236}">
                <a16:creationId xmlns:a16="http://schemas.microsoft.com/office/drawing/2014/main" id="{0E67697E-CDC7-DA94-A2CC-2BDA164A3DCD}"/>
              </a:ext>
            </a:extLst>
          </p:cNvPr>
          <p:cNvSpPr txBox="1"/>
          <p:nvPr/>
        </p:nvSpPr>
        <p:spPr>
          <a:xfrm>
            <a:off x="8475260" y="4594746"/>
            <a:ext cx="2543032" cy="1477328"/>
          </a:xfrm>
          <a:prstGeom prst="rect">
            <a:avLst/>
          </a:prstGeom>
          <a:noFill/>
        </p:spPr>
        <p:txBody>
          <a:bodyPr wrap="square" rtlCol="0">
            <a:spAutoFit/>
          </a:bodyPr>
          <a:lstStyle/>
          <a:p>
            <a:r>
              <a:rPr lang="en-US" dirty="0"/>
              <a:t>This may be preferable, as it allows more confidence in aborting an upcoming launch event. </a:t>
            </a: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from the SpaceX API and a launch list table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Landing outcomes replaced with “Class” property, where 1=successful and 0=failure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Classification models were tuned with grid search, and testing with a classic train/test split methodology</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latin typeface="Abadi" panose="020B0604020104020204" pitchFamily="34" charset="0"/>
              </a:rPr>
              <a:t>Describe how data sets were collected. </a:t>
            </a:r>
          </a:p>
          <a:p>
            <a:pPr>
              <a:lnSpc>
                <a:spcPct val="100000"/>
              </a:lnSpc>
              <a:spcBef>
                <a:spcPts val="1400"/>
              </a:spcBef>
            </a:pPr>
            <a:r>
              <a:rPr lang="en-US" sz="2200" dirty="0">
                <a:latin typeface="Abadi" panose="020B0604020104020204" pitchFamily="34" charset="0"/>
              </a:rPr>
              <a:t>You need to present your data collection process use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rPr>
              <a:t>Data was collected from interface with the SpaceX API and from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of a Wikipedia page titled “List of Falcon 9 and Falcon Heavy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API: </a:t>
            </a:r>
            <a:r>
              <a:rPr lang="en-US" sz="1800" dirty="0">
                <a:solidFill>
                  <a:schemeClr val="bg2">
                    <a:lumMod val="50000"/>
                  </a:schemeClr>
                </a:solidFill>
                <a:latin typeface="Abadi"/>
                <a:hlinkClick r:id="rId3"/>
              </a:rPr>
              <a:t>https://api.spacexdata.com/v4/launches/past</a:t>
            </a:r>
            <a:endParaRPr lang="en-US" sz="1800" dirty="0">
              <a:solidFill>
                <a:schemeClr val="bg2">
                  <a:lumMod val="50000"/>
                </a:schemeClr>
              </a:solidFill>
              <a:latin typeface="Abadi"/>
            </a:endParaRPr>
          </a:p>
          <a:p>
            <a:pPr lvl="1">
              <a:lnSpc>
                <a:spcPct val="100000"/>
              </a:lnSpc>
              <a:spcBef>
                <a:spcPts val="1400"/>
              </a:spcBef>
            </a:pPr>
            <a:r>
              <a:rPr lang="en-US" sz="1800" dirty="0">
                <a:solidFill>
                  <a:schemeClr val="bg2">
                    <a:lumMod val="50000"/>
                  </a:schemeClr>
                </a:solidFill>
                <a:latin typeface="Abadi"/>
              </a:rPr>
              <a:t>Wiki: </a:t>
            </a:r>
            <a:r>
              <a:rPr lang="en-US" sz="1400" b="0" i="0" u="sng" dirty="0">
                <a:effectLst/>
                <a:latin typeface="-apple-system"/>
                <a:hlinkClick r:id="rId4"/>
              </a:rPr>
              <a:t>https://en.wikipedia.org/wiki/List_of_Falcon_9_and_Falcon_Heavy_launches</a:t>
            </a:r>
            <a:endParaRPr lang="en-US" sz="1800" dirty="0">
              <a:solidFill>
                <a:schemeClr val="bg2">
                  <a:lumMod val="50000"/>
                </a:schemeClr>
              </a:solidFill>
              <a:latin typeface="Abadi"/>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TextBox 1">
            <a:extLst>
              <a:ext uri="{FF2B5EF4-FFF2-40B4-BE49-F238E27FC236}">
                <a16:creationId xmlns:a16="http://schemas.microsoft.com/office/drawing/2014/main" id="{524BF618-9D2B-3B63-2D8E-1841EF224A01}"/>
              </a:ext>
            </a:extLst>
          </p:cNvPr>
          <p:cNvSpPr txBox="1"/>
          <p:nvPr/>
        </p:nvSpPr>
        <p:spPr>
          <a:xfrm>
            <a:off x="1177963" y="5158293"/>
            <a:ext cx="2431228" cy="369332"/>
          </a:xfrm>
          <a:prstGeom prst="rect">
            <a:avLst/>
          </a:prstGeom>
          <a:noFill/>
          <a:ln>
            <a:solidFill>
              <a:schemeClr val="tx1"/>
            </a:solidFill>
          </a:ln>
        </p:spPr>
        <p:txBody>
          <a:bodyPr wrap="square" rtlCol="0">
            <a:spAutoFit/>
          </a:bodyPr>
          <a:lstStyle/>
          <a:p>
            <a:r>
              <a:rPr lang="en-US" dirty="0"/>
              <a:t>SpaceX API Responses</a:t>
            </a:r>
          </a:p>
        </p:txBody>
      </p:sp>
      <p:sp>
        <p:nvSpPr>
          <p:cNvPr id="7" name="TextBox 6">
            <a:extLst>
              <a:ext uri="{FF2B5EF4-FFF2-40B4-BE49-F238E27FC236}">
                <a16:creationId xmlns:a16="http://schemas.microsoft.com/office/drawing/2014/main" id="{7C1B53E6-2170-68E3-DEF7-3727CF45B35C}"/>
              </a:ext>
            </a:extLst>
          </p:cNvPr>
          <p:cNvSpPr txBox="1"/>
          <p:nvPr/>
        </p:nvSpPr>
        <p:spPr>
          <a:xfrm>
            <a:off x="882127" y="6057879"/>
            <a:ext cx="2952973" cy="369332"/>
          </a:xfrm>
          <a:prstGeom prst="rect">
            <a:avLst/>
          </a:prstGeom>
          <a:noFill/>
          <a:ln>
            <a:solidFill>
              <a:schemeClr val="tx1"/>
            </a:solidFill>
          </a:ln>
        </p:spPr>
        <p:txBody>
          <a:bodyPr wrap="square" rtlCol="0">
            <a:spAutoFit/>
          </a:bodyPr>
          <a:lstStyle/>
          <a:p>
            <a:r>
              <a:rPr lang="en-US" dirty="0"/>
              <a:t>Wiki </a:t>
            </a:r>
            <a:r>
              <a:rPr lang="en-US" dirty="0" err="1"/>
              <a:t>Webscraping</a:t>
            </a:r>
            <a:r>
              <a:rPr lang="en-US" dirty="0"/>
              <a:t> Results</a:t>
            </a:r>
          </a:p>
        </p:txBody>
      </p:sp>
      <p:sp>
        <p:nvSpPr>
          <p:cNvPr id="8" name="TextBox 7">
            <a:extLst>
              <a:ext uri="{FF2B5EF4-FFF2-40B4-BE49-F238E27FC236}">
                <a16:creationId xmlns:a16="http://schemas.microsoft.com/office/drawing/2014/main" id="{60A268F6-2E97-CCBD-36A0-7D84DFB67496}"/>
              </a:ext>
            </a:extLst>
          </p:cNvPr>
          <p:cNvSpPr txBox="1"/>
          <p:nvPr/>
        </p:nvSpPr>
        <p:spPr>
          <a:xfrm>
            <a:off x="6036833" y="5446930"/>
            <a:ext cx="3311561" cy="369332"/>
          </a:xfrm>
          <a:prstGeom prst="rect">
            <a:avLst/>
          </a:prstGeom>
          <a:noFill/>
          <a:ln>
            <a:solidFill>
              <a:schemeClr val="tx1"/>
            </a:solidFill>
          </a:ln>
        </p:spPr>
        <p:txBody>
          <a:bodyPr wrap="square" rtlCol="0">
            <a:spAutoFit/>
          </a:bodyPr>
          <a:lstStyle/>
          <a:p>
            <a:r>
              <a:rPr lang="en-US" dirty="0"/>
              <a:t>Data Processing (“Wrangling”)</a:t>
            </a:r>
          </a:p>
        </p:txBody>
      </p:sp>
      <p:sp>
        <p:nvSpPr>
          <p:cNvPr id="9" name="TextBox 8">
            <a:extLst>
              <a:ext uri="{FF2B5EF4-FFF2-40B4-BE49-F238E27FC236}">
                <a16:creationId xmlns:a16="http://schemas.microsoft.com/office/drawing/2014/main" id="{8F3644A2-B05E-C1B5-6B95-B3A7F3217F12}"/>
              </a:ext>
            </a:extLst>
          </p:cNvPr>
          <p:cNvSpPr txBox="1"/>
          <p:nvPr/>
        </p:nvSpPr>
        <p:spPr>
          <a:xfrm>
            <a:off x="399827" y="4692128"/>
            <a:ext cx="4462629" cy="2031325"/>
          </a:xfrm>
          <a:prstGeom prst="rect">
            <a:avLst/>
          </a:prstGeom>
          <a:noFill/>
          <a:ln>
            <a:solidFill>
              <a:schemeClr val="tx1"/>
            </a:solidFill>
          </a:ln>
        </p:spPr>
        <p:txBody>
          <a:bodyPr wrap="square" rtlCol="0">
            <a:spAutoFit/>
          </a:bodyPr>
          <a:lstStyle/>
          <a:p>
            <a:r>
              <a:rPr lang="en-US" dirty="0"/>
              <a:t>Data Collection</a:t>
            </a:r>
          </a:p>
          <a:p>
            <a:endParaRPr lang="en-US" dirty="0"/>
          </a:p>
          <a:p>
            <a:endParaRPr lang="en-US" dirty="0"/>
          </a:p>
          <a:p>
            <a:endParaRPr lang="en-US" dirty="0"/>
          </a:p>
          <a:p>
            <a:endParaRPr lang="en-US" dirty="0"/>
          </a:p>
          <a:p>
            <a:endParaRPr lang="en-US" dirty="0"/>
          </a:p>
          <a:p>
            <a:endParaRPr lang="en-US" dirty="0"/>
          </a:p>
        </p:txBody>
      </p:sp>
      <p:cxnSp>
        <p:nvCxnSpPr>
          <p:cNvPr id="4" name="Straight Arrow Connector 3">
            <a:extLst>
              <a:ext uri="{FF2B5EF4-FFF2-40B4-BE49-F238E27FC236}">
                <a16:creationId xmlns:a16="http://schemas.microsoft.com/office/drawing/2014/main" id="{14F4ABAF-0D6C-9885-8A0B-3AA03AEDB46C}"/>
              </a:ext>
            </a:extLst>
          </p:cNvPr>
          <p:cNvCxnSpPr/>
          <p:nvPr/>
        </p:nvCxnSpPr>
        <p:spPr>
          <a:xfrm>
            <a:off x="3792071" y="5276626"/>
            <a:ext cx="2054710" cy="317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1936AD2-6B65-153A-3407-BCC551350E18}"/>
              </a:ext>
            </a:extLst>
          </p:cNvPr>
          <p:cNvCxnSpPr>
            <a:cxnSpLocks/>
          </p:cNvCxnSpPr>
          <p:nvPr/>
        </p:nvCxnSpPr>
        <p:spPr>
          <a:xfrm flipV="1">
            <a:off x="3985708" y="5760720"/>
            <a:ext cx="1861073" cy="4625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1" y="1792288"/>
            <a:ext cx="6116787" cy="4834423"/>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https://github.com/JackVance/coursera-ML-capstone/blob/main/jupyter-labs-spacex-data-collection-api.ipynb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a:extLst>
              <a:ext uri="{FF2B5EF4-FFF2-40B4-BE49-F238E27FC236}">
                <a16:creationId xmlns:a16="http://schemas.microsoft.com/office/drawing/2014/main" id="{B5F744AC-A4EC-CC07-6477-36CA21855A4E}"/>
              </a:ext>
            </a:extLst>
          </p:cNvPr>
          <p:cNvSpPr txBox="1"/>
          <p:nvPr/>
        </p:nvSpPr>
        <p:spPr>
          <a:xfrm>
            <a:off x="6015318" y="1965066"/>
            <a:ext cx="4086113" cy="646331"/>
          </a:xfrm>
          <a:prstGeom prst="rect">
            <a:avLst/>
          </a:prstGeom>
          <a:noFill/>
          <a:ln>
            <a:solidFill>
              <a:schemeClr val="tx1"/>
            </a:solidFill>
          </a:ln>
        </p:spPr>
        <p:txBody>
          <a:bodyPr wrap="square" rtlCol="0">
            <a:spAutoFit/>
          </a:bodyPr>
          <a:lstStyle/>
          <a:p>
            <a:r>
              <a:rPr lang="en-US" dirty="0"/>
              <a:t>Use </a:t>
            </a:r>
            <a:r>
              <a:rPr lang="en-US" dirty="0" err="1"/>
              <a:t>request.get</a:t>
            </a:r>
            <a:r>
              <a:rPr lang="en-US" dirty="0"/>
              <a:t>(…).</a:t>
            </a:r>
            <a:r>
              <a:rPr lang="en-US" dirty="0" err="1"/>
              <a:t>json</a:t>
            </a:r>
            <a:r>
              <a:rPr lang="en-US" dirty="0"/>
              <a:t>() to obtain </a:t>
            </a:r>
            <a:r>
              <a:rPr lang="en-US" dirty="0" err="1"/>
              <a:t>json</a:t>
            </a:r>
            <a:r>
              <a:rPr lang="en-US" dirty="0"/>
              <a:t> responses from API</a:t>
            </a:r>
          </a:p>
        </p:txBody>
      </p:sp>
      <p:sp>
        <p:nvSpPr>
          <p:cNvPr id="8" name="TextBox 7">
            <a:extLst>
              <a:ext uri="{FF2B5EF4-FFF2-40B4-BE49-F238E27FC236}">
                <a16:creationId xmlns:a16="http://schemas.microsoft.com/office/drawing/2014/main" id="{5FD6D642-E5A0-E09E-CB6B-3513FC244EB2}"/>
              </a:ext>
            </a:extLst>
          </p:cNvPr>
          <p:cNvSpPr txBox="1"/>
          <p:nvPr/>
        </p:nvSpPr>
        <p:spPr>
          <a:xfrm>
            <a:off x="7630758" y="2784439"/>
            <a:ext cx="4086113" cy="923330"/>
          </a:xfrm>
          <a:prstGeom prst="rect">
            <a:avLst/>
          </a:prstGeom>
          <a:noFill/>
          <a:ln>
            <a:solidFill>
              <a:schemeClr val="tx1"/>
            </a:solidFill>
          </a:ln>
        </p:spPr>
        <p:txBody>
          <a:bodyPr wrap="square" rtlCol="0">
            <a:spAutoFit/>
          </a:bodyPr>
          <a:lstStyle/>
          <a:p>
            <a:r>
              <a:rPr lang="en-US" dirty="0"/>
              <a:t>Parse </a:t>
            </a:r>
            <a:r>
              <a:rPr lang="en-US" dirty="0" err="1"/>
              <a:t>json</a:t>
            </a:r>
            <a:r>
              <a:rPr lang="en-US" dirty="0"/>
              <a:t> responses for relevant data, through dictionary and then to panadas </a:t>
            </a:r>
            <a:r>
              <a:rPr lang="en-US" dirty="0" err="1"/>
              <a:t>dataframe</a:t>
            </a:r>
            <a:endParaRPr lang="en-US" dirty="0"/>
          </a:p>
        </p:txBody>
      </p:sp>
      <p:sp>
        <p:nvSpPr>
          <p:cNvPr id="9" name="TextBox 8">
            <a:extLst>
              <a:ext uri="{FF2B5EF4-FFF2-40B4-BE49-F238E27FC236}">
                <a16:creationId xmlns:a16="http://schemas.microsoft.com/office/drawing/2014/main" id="{043CC56B-BE75-6811-B78C-C8D02253E269}"/>
              </a:ext>
            </a:extLst>
          </p:cNvPr>
          <p:cNvSpPr txBox="1"/>
          <p:nvPr/>
        </p:nvSpPr>
        <p:spPr>
          <a:xfrm>
            <a:off x="6069106" y="3913993"/>
            <a:ext cx="4086113" cy="646331"/>
          </a:xfrm>
          <a:prstGeom prst="rect">
            <a:avLst/>
          </a:prstGeom>
          <a:noFill/>
          <a:ln>
            <a:solidFill>
              <a:schemeClr val="tx1"/>
            </a:solidFill>
          </a:ln>
        </p:spPr>
        <p:txBody>
          <a:bodyPr wrap="square" rtlCol="0">
            <a:spAutoFit/>
          </a:bodyPr>
          <a:lstStyle/>
          <a:p>
            <a:r>
              <a:rPr lang="en-US" dirty="0"/>
              <a:t>Filter </a:t>
            </a:r>
            <a:r>
              <a:rPr lang="en-US" dirty="0" err="1"/>
              <a:t>dataframe</a:t>
            </a:r>
            <a:r>
              <a:rPr lang="en-US" dirty="0"/>
              <a:t> to include only Falcon 9 launches</a:t>
            </a:r>
          </a:p>
        </p:txBody>
      </p:sp>
      <p:sp>
        <p:nvSpPr>
          <p:cNvPr id="10" name="TextBox 9">
            <a:extLst>
              <a:ext uri="{FF2B5EF4-FFF2-40B4-BE49-F238E27FC236}">
                <a16:creationId xmlns:a16="http://schemas.microsoft.com/office/drawing/2014/main" id="{676B4141-4344-29B6-87FE-AC145C33D8AA}"/>
              </a:ext>
            </a:extLst>
          </p:cNvPr>
          <p:cNvSpPr txBox="1"/>
          <p:nvPr/>
        </p:nvSpPr>
        <p:spPr>
          <a:xfrm>
            <a:off x="7507045" y="4731575"/>
            <a:ext cx="4086113" cy="923330"/>
          </a:xfrm>
          <a:prstGeom prst="rect">
            <a:avLst/>
          </a:prstGeom>
          <a:noFill/>
          <a:ln>
            <a:solidFill>
              <a:schemeClr val="tx1"/>
            </a:solidFill>
          </a:ln>
        </p:spPr>
        <p:txBody>
          <a:bodyPr wrap="square" rtlCol="0">
            <a:spAutoFit/>
          </a:bodyPr>
          <a:lstStyle/>
          <a:p>
            <a:r>
              <a:rPr lang="en-US" dirty="0"/>
              <a:t>Remove null/</a:t>
            </a:r>
            <a:r>
              <a:rPr lang="en-US" dirty="0" err="1"/>
              <a:t>NaN</a:t>
            </a:r>
            <a:r>
              <a:rPr lang="en-US" dirty="0"/>
              <a:t>/None values (except for landing pad, which has a valid ‘None’ case)  </a:t>
            </a:r>
          </a:p>
        </p:txBody>
      </p:sp>
      <p:sp>
        <p:nvSpPr>
          <p:cNvPr id="11" name="TextBox 10">
            <a:extLst>
              <a:ext uri="{FF2B5EF4-FFF2-40B4-BE49-F238E27FC236}">
                <a16:creationId xmlns:a16="http://schemas.microsoft.com/office/drawing/2014/main" id="{035148DB-659D-C1E6-657A-FCF5DC3FB01D}"/>
              </a:ext>
            </a:extLst>
          </p:cNvPr>
          <p:cNvSpPr txBox="1"/>
          <p:nvPr/>
        </p:nvSpPr>
        <p:spPr>
          <a:xfrm>
            <a:off x="6069106" y="5823475"/>
            <a:ext cx="4086113" cy="646331"/>
          </a:xfrm>
          <a:prstGeom prst="rect">
            <a:avLst/>
          </a:prstGeom>
          <a:noFill/>
          <a:ln>
            <a:solidFill>
              <a:schemeClr val="tx1"/>
            </a:solidFill>
          </a:ln>
        </p:spPr>
        <p:txBody>
          <a:bodyPr wrap="square" rtlCol="0">
            <a:spAutoFit/>
          </a:bodyPr>
          <a:lstStyle/>
          <a:p>
            <a:r>
              <a:rPr lang="en-US" dirty="0"/>
              <a:t>Save final </a:t>
            </a:r>
            <a:r>
              <a:rPr lang="en-US" dirty="0" err="1"/>
              <a:t>dataframe</a:t>
            </a:r>
            <a:r>
              <a:rPr lang="en-US" dirty="0"/>
              <a:t> to .csv</a:t>
            </a:r>
          </a:p>
          <a:p>
            <a:r>
              <a:rPr lang="en-US" dirty="0"/>
              <a:t>(“dataset_part_1.csv”)</a:t>
            </a:r>
          </a:p>
        </p:txBody>
      </p:sp>
      <p:cxnSp>
        <p:nvCxnSpPr>
          <p:cNvPr id="15" name="Straight Arrow Connector 14">
            <a:extLst>
              <a:ext uri="{FF2B5EF4-FFF2-40B4-BE49-F238E27FC236}">
                <a16:creationId xmlns:a16="http://schemas.microsoft.com/office/drawing/2014/main" id="{2E431F1B-0D12-F902-B15F-7B1AF01F2FB8}"/>
              </a:ext>
            </a:extLst>
          </p:cNvPr>
          <p:cNvCxnSpPr/>
          <p:nvPr/>
        </p:nvCxnSpPr>
        <p:spPr>
          <a:xfrm>
            <a:off x="6341633" y="2710927"/>
            <a:ext cx="1165412" cy="5755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00D63877-3AC3-C4F3-396A-1F1C842915C1}"/>
              </a:ext>
            </a:extLst>
          </p:cNvPr>
          <p:cNvCxnSpPr/>
          <p:nvPr/>
        </p:nvCxnSpPr>
        <p:spPr>
          <a:xfrm flipH="1">
            <a:off x="10327341" y="3840480"/>
            <a:ext cx="898264" cy="3980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1D2E2770-FD1E-4BBF-5AEA-618FB3A2D608}"/>
              </a:ext>
            </a:extLst>
          </p:cNvPr>
          <p:cNvCxnSpPr/>
          <p:nvPr/>
        </p:nvCxnSpPr>
        <p:spPr>
          <a:xfrm>
            <a:off x="6282466" y="4684955"/>
            <a:ext cx="1086522" cy="5002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69694D7-1B4D-CE75-58E3-D24CB477A96D}"/>
              </a:ext>
            </a:extLst>
          </p:cNvPr>
          <p:cNvCxnSpPr/>
          <p:nvPr/>
        </p:nvCxnSpPr>
        <p:spPr>
          <a:xfrm flipH="1">
            <a:off x="10278932" y="5782235"/>
            <a:ext cx="796066" cy="3980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https://github.com/JackVance/coursera-ML-capstone/blob/main/jupyter-labs-webscraping.ipynb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9" name="Slide Number Placeholder 3">
            <a:extLst>
              <a:ext uri="{FF2B5EF4-FFF2-40B4-BE49-F238E27FC236}">
                <a16:creationId xmlns:a16="http://schemas.microsoft.com/office/drawing/2014/main" id="{573FA084-55D4-1225-B6B7-512523F98363}"/>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9</a:t>
            </a:fld>
            <a:endParaRPr lang="en-US"/>
          </a:p>
        </p:txBody>
      </p:sp>
      <p:sp>
        <p:nvSpPr>
          <p:cNvPr id="20" name="Content Placeholder 4">
            <a:extLst>
              <a:ext uri="{FF2B5EF4-FFF2-40B4-BE49-F238E27FC236}">
                <a16:creationId xmlns:a16="http://schemas.microsoft.com/office/drawing/2014/main" id="{D4059CB5-5910-204E-6D04-72B508C89363}"/>
              </a:ext>
            </a:extLst>
          </p:cNvPr>
          <p:cNvSpPr txBox="1">
            <a:spLocks/>
          </p:cNvSpPr>
          <p:nvPr/>
        </p:nvSpPr>
        <p:spPr>
          <a:xfrm>
            <a:off x="5910261" y="1792288"/>
            <a:ext cx="6116787" cy="483442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21" name="Slide Number Placeholder 5">
            <a:extLst>
              <a:ext uri="{FF2B5EF4-FFF2-40B4-BE49-F238E27FC236}">
                <a16:creationId xmlns:a16="http://schemas.microsoft.com/office/drawing/2014/main" id="{1437513E-FD48-3313-D0B4-D7A3C913839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9</a:t>
            </a:fld>
            <a:endParaRPr lang="en-US"/>
          </a:p>
        </p:txBody>
      </p:sp>
      <p:sp>
        <p:nvSpPr>
          <p:cNvPr id="22" name="Content Placeholder 4">
            <a:extLst>
              <a:ext uri="{FF2B5EF4-FFF2-40B4-BE49-F238E27FC236}">
                <a16:creationId xmlns:a16="http://schemas.microsoft.com/office/drawing/2014/main" id="{5B55C31F-5EE4-8375-EFDC-FE679A8C2E51}"/>
              </a:ext>
            </a:extLst>
          </p:cNvPr>
          <p:cNvSpPr txBox="1">
            <a:spLocks/>
          </p:cNvSpPr>
          <p:nvPr/>
        </p:nvSpPr>
        <p:spPr>
          <a:xfrm>
            <a:off x="5910261" y="1792288"/>
            <a:ext cx="6116787" cy="483442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23" name="TextBox 22">
            <a:extLst>
              <a:ext uri="{FF2B5EF4-FFF2-40B4-BE49-F238E27FC236}">
                <a16:creationId xmlns:a16="http://schemas.microsoft.com/office/drawing/2014/main" id="{E5D9F9A9-F6AD-7990-6976-6291BF0408A6}"/>
              </a:ext>
            </a:extLst>
          </p:cNvPr>
          <p:cNvSpPr txBox="1"/>
          <p:nvPr/>
        </p:nvSpPr>
        <p:spPr>
          <a:xfrm>
            <a:off x="6015318" y="1965066"/>
            <a:ext cx="4086113" cy="646331"/>
          </a:xfrm>
          <a:prstGeom prst="rect">
            <a:avLst/>
          </a:prstGeom>
          <a:noFill/>
          <a:ln>
            <a:solidFill>
              <a:schemeClr val="tx1"/>
            </a:solidFill>
          </a:ln>
        </p:spPr>
        <p:txBody>
          <a:bodyPr wrap="square" rtlCol="0">
            <a:spAutoFit/>
          </a:bodyPr>
          <a:lstStyle/>
          <a:p>
            <a:r>
              <a:rPr lang="en-US" dirty="0"/>
              <a:t>Import data from .csv file (obtained from SpaceX API) to pandas </a:t>
            </a:r>
            <a:r>
              <a:rPr lang="en-US" dirty="0" err="1"/>
              <a:t>dataframe</a:t>
            </a:r>
            <a:endParaRPr lang="en-US" dirty="0"/>
          </a:p>
        </p:txBody>
      </p:sp>
      <p:sp>
        <p:nvSpPr>
          <p:cNvPr id="24" name="TextBox 23">
            <a:extLst>
              <a:ext uri="{FF2B5EF4-FFF2-40B4-BE49-F238E27FC236}">
                <a16:creationId xmlns:a16="http://schemas.microsoft.com/office/drawing/2014/main" id="{12C0EEF5-3B98-5FE0-D9DF-966AE15E1251}"/>
              </a:ext>
            </a:extLst>
          </p:cNvPr>
          <p:cNvSpPr txBox="1"/>
          <p:nvPr/>
        </p:nvSpPr>
        <p:spPr>
          <a:xfrm>
            <a:off x="7630758" y="2963295"/>
            <a:ext cx="4396290" cy="646331"/>
          </a:xfrm>
          <a:prstGeom prst="rect">
            <a:avLst/>
          </a:prstGeom>
          <a:noFill/>
          <a:ln>
            <a:solidFill>
              <a:schemeClr val="tx1"/>
            </a:solidFill>
          </a:ln>
        </p:spPr>
        <p:txBody>
          <a:bodyPr wrap="square" rtlCol="0">
            <a:spAutoFit/>
          </a:bodyPr>
          <a:lstStyle/>
          <a:p>
            <a:r>
              <a:rPr lang="en-US" dirty="0"/>
              <a:t>Parse launch tables from </a:t>
            </a:r>
            <a:r>
              <a:rPr lang="en-US" dirty="0" err="1"/>
              <a:t>BeautifulSoup</a:t>
            </a:r>
            <a:r>
              <a:rPr lang="en-US" dirty="0"/>
              <a:t> object to dictionary object (“</a:t>
            </a:r>
            <a:r>
              <a:rPr lang="en-US" dirty="0" err="1"/>
              <a:t>launch_dict</a:t>
            </a:r>
            <a:r>
              <a:rPr lang="en-US" dirty="0"/>
              <a:t>”)</a:t>
            </a:r>
          </a:p>
        </p:txBody>
      </p:sp>
      <p:sp>
        <p:nvSpPr>
          <p:cNvPr id="25" name="TextBox 24">
            <a:extLst>
              <a:ext uri="{FF2B5EF4-FFF2-40B4-BE49-F238E27FC236}">
                <a16:creationId xmlns:a16="http://schemas.microsoft.com/office/drawing/2014/main" id="{3EFB8E4F-43A7-17A3-DC68-C4A83989C702}"/>
              </a:ext>
            </a:extLst>
          </p:cNvPr>
          <p:cNvSpPr txBox="1"/>
          <p:nvPr/>
        </p:nvSpPr>
        <p:spPr>
          <a:xfrm>
            <a:off x="6069106" y="3913993"/>
            <a:ext cx="4086113" cy="646331"/>
          </a:xfrm>
          <a:prstGeom prst="rect">
            <a:avLst/>
          </a:prstGeom>
          <a:noFill/>
          <a:ln>
            <a:solidFill>
              <a:schemeClr val="tx1"/>
            </a:solidFill>
          </a:ln>
        </p:spPr>
        <p:txBody>
          <a:bodyPr wrap="square" rtlCol="0">
            <a:spAutoFit/>
          </a:bodyPr>
          <a:lstStyle/>
          <a:p>
            <a:r>
              <a:rPr lang="en-US" dirty="0"/>
              <a:t>Convert </a:t>
            </a:r>
            <a:r>
              <a:rPr lang="en-US" dirty="0" err="1"/>
              <a:t>launch_dict</a:t>
            </a:r>
            <a:r>
              <a:rPr lang="en-US" dirty="0"/>
              <a:t> to pandas </a:t>
            </a:r>
            <a:r>
              <a:rPr lang="en-US" dirty="0" err="1"/>
              <a:t>dataframe</a:t>
            </a:r>
            <a:r>
              <a:rPr lang="en-US" dirty="0"/>
              <a:t> object</a:t>
            </a:r>
          </a:p>
        </p:txBody>
      </p:sp>
      <p:sp>
        <p:nvSpPr>
          <p:cNvPr id="26" name="TextBox 25">
            <a:extLst>
              <a:ext uri="{FF2B5EF4-FFF2-40B4-BE49-F238E27FC236}">
                <a16:creationId xmlns:a16="http://schemas.microsoft.com/office/drawing/2014/main" id="{694BDEAE-3D80-389C-A2A8-AFD792321FBE}"/>
              </a:ext>
            </a:extLst>
          </p:cNvPr>
          <p:cNvSpPr txBox="1"/>
          <p:nvPr/>
        </p:nvSpPr>
        <p:spPr>
          <a:xfrm>
            <a:off x="7507045" y="4957544"/>
            <a:ext cx="4086113" cy="646331"/>
          </a:xfrm>
          <a:prstGeom prst="rect">
            <a:avLst/>
          </a:prstGeom>
          <a:noFill/>
          <a:ln>
            <a:solidFill>
              <a:schemeClr val="tx1"/>
            </a:solidFill>
          </a:ln>
        </p:spPr>
        <p:txBody>
          <a:bodyPr wrap="square" rtlCol="0">
            <a:spAutoFit/>
          </a:bodyPr>
          <a:lstStyle/>
          <a:p>
            <a:r>
              <a:rPr lang="en-US" dirty="0"/>
              <a:t>Save pandas </a:t>
            </a:r>
            <a:r>
              <a:rPr lang="en-US" dirty="0" err="1"/>
              <a:t>dataframe</a:t>
            </a:r>
            <a:r>
              <a:rPr lang="en-US" dirty="0"/>
              <a:t> object to .csv</a:t>
            </a:r>
          </a:p>
          <a:p>
            <a:r>
              <a:rPr lang="en-US" dirty="0"/>
              <a:t>(“spacex_web_scraped.csv”)</a:t>
            </a:r>
          </a:p>
        </p:txBody>
      </p:sp>
      <p:cxnSp>
        <p:nvCxnSpPr>
          <p:cNvPr id="27" name="Straight Arrow Connector 26">
            <a:extLst>
              <a:ext uri="{FF2B5EF4-FFF2-40B4-BE49-F238E27FC236}">
                <a16:creationId xmlns:a16="http://schemas.microsoft.com/office/drawing/2014/main" id="{45CE0CF7-1257-D1CC-4146-C6AC8FFB86E6}"/>
              </a:ext>
            </a:extLst>
          </p:cNvPr>
          <p:cNvCxnSpPr/>
          <p:nvPr/>
        </p:nvCxnSpPr>
        <p:spPr>
          <a:xfrm>
            <a:off x="6341633" y="2710927"/>
            <a:ext cx="1165412" cy="5755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919E00A-8A9B-1A07-D0EA-AAE166B4C1DC}"/>
              </a:ext>
            </a:extLst>
          </p:cNvPr>
          <p:cNvCxnSpPr/>
          <p:nvPr/>
        </p:nvCxnSpPr>
        <p:spPr>
          <a:xfrm flipH="1">
            <a:off x="10327341" y="3840480"/>
            <a:ext cx="898264" cy="3980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E9BF708B-0F42-1006-7439-4E43E30369B3}"/>
              </a:ext>
            </a:extLst>
          </p:cNvPr>
          <p:cNvCxnSpPr/>
          <p:nvPr/>
        </p:nvCxnSpPr>
        <p:spPr>
          <a:xfrm>
            <a:off x="6282466" y="4684955"/>
            <a:ext cx="1086522" cy="5002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5460</TotalTime>
  <Words>4145</Words>
  <Application>Microsoft Office PowerPoint</Application>
  <PresentationFormat>Widescreen</PresentationFormat>
  <Paragraphs>369</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-apple-system</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Jack V</cp:lastModifiedBy>
  <cp:revision>204</cp:revision>
  <dcterms:created xsi:type="dcterms:W3CDTF">2021-04-29T18:58:34Z</dcterms:created>
  <dcterms:modified xsi:type="dcterms:W3CDTF">2022-07-20T18:55:12Z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